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</p:sldIdLst>
  <p:sldSz cy="5143500" cx="9144000"/>
  <p:notesSz cx="6858000" cy="9144000"/>
  <p:embeddedFontLst>
    <p:embeddedFont>
      <p:font typeface="Economica"/>
      <p:regular r:id="rId141"/>
      <p:bold r:id="rId142"/>
      <p:italic r:id="rId143"/>
      <p:boldItalic r:id="rId144"/>
    </p:embeddedFont>
    <p:embeddedFont>
      <p:font typeface="Proxima Nova"/>
      <p:regular r:id="rId145"/>
      <p:bold r:id="rId146"/>
      <p:italic r:id="rId147"/>
      <p:boldItalic r:id="rId148"/>
    </p:embeddedFont>
    <p:embeddedFont>
      <p:font typeface="Open Sans"/>
      <p:regular r:id="rId149"/>
      <p:bold r:id="rId150"/>
      <p:italic r:id="rId151"/>
      <p:boldItalic r:id="rId1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font" Target="fonts/OpenSans-bold.fntdata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font" Target="fonts/OpenSans-regular.fntdata"/><Relationship Id="rId4" Type="http://schemas.openxmlformats.org/officeDocument/2006/relationships/slideMaster" Target="slideMasters/slideMaster1.xml"/><Relationship Id="rId148" Type="http://schemas.openxmlformats.org/officeDocument/2006/relationships/font" Target="fonts/ProximaNova-boldItalic.fntdata"/><Relationship Id="rId9" Type="http://schemas.openxmlformats.org/officeDocument/2006/relationships/slide" Target="slides/slide4.xml"/><Relationship Id="rId143" Type="http://schemas.openxmlformats.org/officeDocument/2006/relationships/font" Target="fonts/Economica-italic.fntdata"/><Relationship Id="rId142" Type="http://schemas.openxmlformats.org/officeDocument/2006/relationships/font" Target="fonts/Economica-bold.fntdata"/><Relationship Id="rId141" Type="http://schemas.openxmlformats.org/officeDocument/2006/relationships/font" Target="fonts/Economica-regular.fntdata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font" Target="fonts/ProximaNova-italic.fntdata"/><Relationship Id="rId6" Type="http://schemas.openxmlformats.org/officeDocument/2006/relationships/slide" Target="slides/slide1.xml"/><Relationship Id="rId146" Type="http://schemas.openxmlformats.org/officeDocument/2006/relationships/font" Target="fonts/ProximaNova-bold.fntdata"/><Relationship Id="rId7" Type="http://schemas.openxmlformats.org/officeDocument/2006/relationships/slide" Target="slides/slide2.xml"/><Relationship Id="rId145" Type="http://schemas.openxmlformats.org/officeDocument/2006/relationships/font" Target="fonts/ProximaNova-regular.fntdata"/><Relationship Id="rId8" Type="http://schemas.openxmlformats.org/officeDocument/2006/relationships/slide" Target="slides/slide3.xml"/><Relationship Id="rId144" Type="http://schemas.openxmlformats.org/officeDocument/2006/relationships/font" Target="fonts/Economica-boldItalic.fntdata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152" Type="http://schemas.openxmlformats.org/officeDocument/2006/relationships/font" Target="fonts/OpenSans-boldItalic.fntdata"/><Relationship Id="rId151" Type="http://schemas.openxmlformats.org/officeDocument/2006/relationships/font" Target="fonts/OpenSa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46c946bfc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46c946bfc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96d146f1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396d146f1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942f613f20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942f613f20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2c88a89c6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2c88a89c6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2c88a89c6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32c88a89c6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942f613f20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1942f613f20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942f613f20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942f613f20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396d146f1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2396d146f1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2c88a89c6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32c88a89c6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2c88a89c6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32c88a89c6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942f613f2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942f613f2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942f613f20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942f613f20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7df88f42c3_0_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7df88f42c3_0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942f613f20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942f613f20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942f613f2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1942f613f2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942f613f20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942f613f20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942f613f20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942f613f20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942f613f20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1942f613f20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942f613f20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1942f613f20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942f613f20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1942f613f20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1942f613f20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1942f613f20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942f613f20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1942f613f20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942f613f20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942f613f20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7df88f42c3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7df88f42c3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942f613f2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942f613f2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396d146f1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2396d146f1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396d146f1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2396d146f1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2396d146f13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2396d146f13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2396d146f13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2396d146f13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2396d146f13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2396d146f13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2396d146f13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2396d146f13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94aee96c6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94aee96c6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194aee96c6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194aee96c6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194aee96c6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194aee96c6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7df88f42c3_0_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7df88f42c3_0_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2cc6a37a44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2cc6a37a44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2c88a89c6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32c88a89c6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1f7d8f30e6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1f7d8f30e6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1942f613f20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1942f613f20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1942f613f20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1942f613f20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46c946bfc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46c946bfc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96d146f1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396d146f1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7df88f42c3_0_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7df88f42c3_0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396d146f1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396d146f1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e88977f75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e88977f75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7df88f42c3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7df88f42c3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942f613f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942f613f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470a74f4d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470a74f4d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942f613f2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942f613f2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942f613f2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942f613f2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942f613f2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942f613f2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396d146f1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396d146f1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942f613f2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942f613f2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942f613f2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942f613f2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7d8f30e6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7d8f30e6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942f613f2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942f613f2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942f613f2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942f613f2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942f613f2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942f613f2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67adff9d3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67adff9d3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942f613f2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942f613f2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942f613f2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942f613f2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942f613f2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942f613f2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942f613f2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942f613f2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942f613f2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942f613f2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942f613f2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942f613f2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942f613f2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942f613f2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942f613f2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942f613f2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942f613f2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942f613f2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942f613f2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942f613f2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7df88f42c3_0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7df88f42c3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942f613f2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942f613f2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942f613f2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942f613f2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942f613f20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942f613f2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942f613f20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942f613f20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942f613f20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942f613f20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2c88a89c6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2c88a89c6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942f613f20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942f613f20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942f613f20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942f613f2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f7d8f30e6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f7d8f30e6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2c88a89c6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2c88a89c6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d8b577b3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d8b577b3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942f613f2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942f613f2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396d146f1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396d146f1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7d8f30e6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f7d8f30e6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396d146f1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396d146f1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942f613f20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942f613f2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942f613f20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942f613f20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942f613f20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942f613f20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94aee96c6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94aee96c6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94aee96c6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94aee96c6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94aee96c6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94aee96c6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396d146f1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396d146f1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94aee96c6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94aee96c6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942f613f2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942f613f2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e7a0a668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e7a0a668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e7a0a668b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e7a0a668b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e7a0a668b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e7a0a668b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e7a0a668b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e7a0a668b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e7a0a668b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e7a0a668b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e7a0a668b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e7a0a668b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e7a0a668b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e7a0a668b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e7a0a668b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e7a0a668b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7df88f42c3_0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7df88f42c3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e7a0a668b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e7a0a668b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e7a0a668b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e7a0a668b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e7a0a668b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e7a0a668b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e7a0a668b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e7a0a668b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d8b577b3a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d8b577b3a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2c88a89c6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2c88a89c6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2c88a89c6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2c88a89c6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2c88a89c6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2c88a89c6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2c88a89c6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2c88a89c6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2c88a89c6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2c88a89c6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396d146f1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396d146f1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2dd47340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2dd47340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2c88a89c6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2c88a89c6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2c88a89c6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2c88a89c6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2c88a89c6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2c88a89c6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335fb2c8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335fb2c8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2d580be7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2d580be7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7df88f42c3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7df88f42c3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942f613f20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942f613f2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942f613f20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942f613f20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396d146f1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396d146f1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96d146f1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396d146f1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396d146f1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396d146f1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291a7225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291a7225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396d146f1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396d146f1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cc6a37a44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cc6a37a44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942f613f20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942f613f20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942f613f20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942f613f20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cc6a37a44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cc6a37a44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32c88a89c6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32c88a89c6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942f613f20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942f613f20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942f613f20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942f613f20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1" u="sng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pachecoandre.com.br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69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9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5.png"/><Relationship Id="rId4" Type="http://schemas.openxmlformats.org/officeDocument/2006/relationships/image" Target="../media/image61.png"/><Relationship Id="rId5" Type="http://schemas.openxmlformats.org/officeDocument/2006/relationships/image" Target="../media/image6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0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71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71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71.png"/><Relationship Id="rId4" Type="http://schemas.openxmlformats.org/officeDocument/2006/relationships/image" Target="../media/image73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hyperlink" Target="https://delphi.allenai.org/" TargetMode="External"/><Relationship Id="rId4" Type="http://schemas.openxmlformats.org/officeDocument/2006/relationships/image" Target="../media/image7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75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76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78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82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82.png"/><Relationship Id="rId4" Type="http://schemas.openxmlformats.org/officeDocument/2006/relationships/image" Target="../media/image9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81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79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9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92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83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97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94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84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99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02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93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86.png"/><Relationship Id="rId4" Type="http://schemas.openxmlformats.org/officeDocument/2006/relationships/hyperlink" Target="https://aiindex.stanford.edu/wp-content/uploads/2023/04/HAI_AI-Index-Report_2023.pdf" TargetMode="External"/><Relationship Id="rId5" Type="http://schemas.openxmlformats.org/officeDocument/2006/relationships/image" Target="../media/image95.png"/><Relationship Id="rId6" Type="http://schemas.openxmlformats.org/officeDocument/2006/relationships/hyperlink" Target="https://www.businessinsider.com/chatgpt-uses-17-thousand-times-more-electricity-than-us-household-2024-3" TargetMode="External"/><Relationship Id="rId7" Type="http://schemas.openxmlformats.org/officeDocument/2006/relationships/image" Target="../media/image100.png"/><Relationship Id="rId8" Type="http://schemas.openxmlformats.org/officeDocument/2006/relationships/hyperlink" Target="https://exame.com/inteligencia-artificial/chatgpt-consome-17-mil-vezes-mais-eletricidade-do-que-a-media-das-casas-nos-eua/" TargetMode="Externa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88.png"/><Relationship Id="rId4" Type="http://schemas.openxmlformats.org/officeDocument/2006/relationships/hyperlink" Target="https://www.cbc.ca/radio/thecurrent/generative-ai-and-nuclear-energy-1.7362127" TargetMode="External"/><Relationship Id="rId5" Type="http://schemas.openxmlformats.org/officeDocument/2006/relationships/image" Target="../media/image87.png"/><Relationship Id="rId6" Type="http://schemas.openxmlformats.org/officeDocument/2006/relationships/hyperlink" Target="https://www.nytimes.com/2024/10/16/business/energy-environment/amazon-google-microsoft-nuclear-energy.htm" TargetMode="Externa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98.png"/><Relationship Id="rId4" Type="http://schemas.openxmlformats.org/officeDocument/2006/relationships/hyperlink" Target="https://www.youtube.com/watch?v=o93JJ407LX0" TargetMode="Externa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0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weforum.org/agenda/2016/10/top-10-ethical-issues-in-artificial-intelligence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www.tiktok.com/@sociedadepretadospoetas/video/7045306381703924998" TargetMode="External"/><Relationship Id="rId4" Type="http://schemas.openxmlformats.org/officeDocument/2006/relationships/image" Target="../media/image18.png"/><Relationship Id="rId5" Type="http://schemas.openxmlformats.org/officeDocument/2006/relationships/hyperlink" Target="https://twitter.com/Zanfa/status/1776959716200997318" TargetMode="External"/><Relationship Id="rId6" Type="http://schemas.openxmlformats.org/officeDocument/2006/relationships/hyperlink" Target="http://drive.google.com/file/d/12gYBvJu-CKzeT4bwOA8xJLJeatSE5lKm/view" TargetMode="External"/><Relationship Id="rId7" Type="http://schemas.openxmlformats.org/officeDocument/2006/relationships/image" Target="../media/image15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6.png"/><Relationship Id="rId4" Type="http://schemas.openxmlformats.org/officeDocument/2006/relationships/hyperlink" Target="https://twitter.com/joantoniotb/status/1779856876584268110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blog.twitter.com/engineering/en_us/topics/insights/2021/sharing-learnings-about-our-image-cropping-algorithm" TargetMode="External"/><Relationship Id="rId4" Type="http://schemas.openxmlformats.org/officeDocument/2006/relationships/image" Target="../media/image1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36.png"/><Relationship Id="rId6" Type="http://schemas.openxmlformats.org/officeDocument/2006/relationships/image" Target="../media/image4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9.png"/><Relationship Id="rId4" Type="http://schemas.openxmlformats.org/officeDocument/2006/relationships/hyperlink" Target="https://www.bloomberg.com/graphics/2023-generative-ai-bias/?leadSource=uverify%20wall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8.png"/><Relationship Id="rId4" Type="http://schemas.openxmlformats.org/officeDocument/2006/relationships/hyperlink" Target="https://darioamodei.com/on-deepseek-and-export-controls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2.png"/><Relationship Id="rId4" Type="http://schemas.openxmlformats.org/officeDocument/2006/relationships/hyperlink" Target="https://www.infoq.com/news/2025/02/open-euro-llm/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6.png"/><Relationship Id="rId4" Type="http://schemas.openxmlformats.org/officeDocument/2006/relationships/hyperlink" Target="https://www.cnnbrasil.com.br/economia/macroeconomia/ue-estabelece-diretrizes-sobre-uso-indevido-de-ia/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5" Type="http://schemas.openxmlformats.org/officeDocument/2006/relationships/image" Target="../media/image5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4.png"/><Relationship Id="rId4" Type="http://schemas.openxmlformats.org/officeDocument/2006/relationships/image" Target="../media/image80.png"/><Relationship Id="rId5" Type="http://schemas.openxmlformats.org/officeDocument/2006/relationships/image" Target="../media/image6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58.png"/><Relationship Id="rId4" Type="http://schemas.openxmlformats.org/officeDocument/2006/relationships/hyperlink" Target="https://x.com/i/grok/share/KQLkIvLSiFJwQ0D9s6Jxan6OL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3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2.png"/><Relationship Id="rId4" Type="http://schemas.openxmlformats.org/officeDocument/2006/relationships/hyperlink" Target="https://oglobo.globo.com/opiniao/dorrit-harazim/coluna/2024/04/algoritmo-da-morte-ia-gerou-36-mil-alvos-humanos-a-eliminar-na-faixa-de-gaza.ghtml" TargetMode="Externa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hyperlink" Target="https://galactica.org/" TargetMode="External"/><Relationship Id="rId4" Type="http://schemas.openxmlformats.org/officeDocument/2006/relationships/image" Target="../media/image6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0"/>
            <a:ext cx="3213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Ética em Inteligência Artificial</a:t>
            </a:r>
            <a:endParaRPr b="1" sz="42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B45F06"/>
                </a:solidFill>
              </a:rPr>
              <a:t>Por que precisamos falar sobre </a:t>
            </a:r>
            <a:r>
              <a:rPr b="1" lang="pt-BR" sz="2800">
                <a:solidFill>
                  <a:srgbClr val="B45F06"/>
                </a:solidFill>
              </a:rPr>
              <a:t>este</a:t>
            </a:r>
            <a:r>
              <a:rPr b="1" lang="pt-BR" sz="2800">
                <a:solidFill>
                  <a:srgbClr val="B45F06"/>
                </a:solidFill>
              </a:rPr>
              <a:t> assunto?</a:t>
            </a:r>
            <a:endParaRPr b="1" sz="2800">
              <a:solidFill>
                <a:srgbClr val="B45F06"/>
              </a:solidFill>
            </a:endParaRPr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3338550" y="4562200"/>
            <a:ext cx="2466900" cy="4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accent1"/>
                </a:solidFill>
              </a:rPr>
              <a:t>Prof. André Pacheco</a:t>
            </a:r>
            <a:endParaRPr b="1" sz="15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 u="sng">
                <a:solidFill>
                  <a:srgbClr val="6D9EEB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http://pachecoandre.com.br/</a:t>
            </a:r>
            <a:endParaRPr b="1" sz="1500"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que é ética?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1554525" y="4626325"/>
            <a:ext cx="34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Mário Sérgio Cortella 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(1954-)</a:t>
            </a:r>
            <a:endParaRPr sz="1100"/>
          </a:p>
        </p:txBody>
      </p:sp>
      <p:sp>
        <p:nvSpPr>
          <p:cNvPr id="128" name="Google Shape;128;p22"/>
          <p:cNvSpPr/>
          <p:nvPr/>
        </p:nvSpPr>
        <p:spPr>
          <a:xfrm>
            <a:off x="3898725" y="364850"/>
            <a:ext cx="3906000" cy="1988700"/>
          </a:xfrm>
          <a:prstGeom prst="wedgeRoundRectCallout">
            <a:avLst>
              <a:gd fmla="val -37179" name="adj1"/>
              <a:gd fmla="val 67987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Ética é o conjunto de valores que nós usamos para decidir três grandes questões: </a:t>
            </a: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Quero? Devo? Posso?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775" y="2266450"/>
            <a:ext cx="4209149" cy="235988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/>
          <p:nvPr/>
        </p:nvSpPr>
        <p:spPr>
          <a:xfrm>
            <a:off x="5128375" y="2637625"/>
            <a:ext cx="3906000" cy="1988700"/>
          </a:xfrm>
          <a:prstGeom prst="wedgeRoundRectCallout">
            <a:avLst>
              <a:gd fmla="val -67928" name="adj1"/>
              <a:gd fmla="val 3343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Tem coisa que eu </a:t>
            </a: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quero</a:t>
            </a: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, mas não </a:t>
            </a: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devo</a:t>
            </a: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. Coisa que eu </a:t>
            </a: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devo</a:t>
            </a: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, mas não </a:t>
            </a: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posso</a:t>
            </a: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. E coisa que eu </a:t>
            </a: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posso</a:t>
            </a: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, mas não </a:t>
            </a: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quero</a:t>
            </a: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12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caso da Galactica AI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81" name="Google Shape;781;p112"/>
          <p:cNvSpPr txBox="1"/>
          <p:nvPr>
            <p:ph idx="1" type="body"/>
          </p:nvPr>
        </p:nvSpPr>
        <p:spPr>
          <a:xfrm>
            <a:off x="162925" y="871800"/>
            <a:ext cx="8416800" cy="10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Era basicamente um modelo de chat como já conhecemos</a:t>
            </a:r>
            <a:endParaRPr sz="1700"/>
          </a:p>
          <a:p>
            <a:pPr indent="-3365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Observe as limitações: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782" name="Google Shape;78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50" y="1955400"/>
            <a:ext cx="5432137" cy="28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112"/>
          <p:cNvSpPr/>
          <p:nvPr/>
        </p:nvSpPr>
        <p:spPr>
          <a:xfrm>
            <a:off x="2805550" y="2748856"/>
            <a:ext cx="3840000" cy="453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13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caso da Galactica AI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89" name="Google Shape;789;p113"/>
          <p:cNvSpPr txBox="1"/>
          <p:nvPr>
            <p:ph idx="1" type="body"/>
          </p:nvPr>
        </p:nvSpPr>
        <p:spPr>
          <a:xfrm>
            <a:off x="162925" y="871800"/>
            <a:ext cx="8416800" cy="10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Era basicamente um modelo de chat como já conhecemos</a:t>
            </a:r>
            <a:endParaRPr sz="1700"/>
          </a:p>
          <a:p>
            <a:pPr indent="-3365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Observe as limitações: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790" name="Google Shape;790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50" y="1955400"/>
            <a:ext cx="5432137" cy="28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13"/>
          <p:cNvSpPr/>
          <p:nvPr/>
        </p:nvSpPr>
        <p:spPr>
          <a:xfrm>
            <a:off x="2805550" y="3296868"/>
            <a:ext cx="3840000" cy="453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14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caso da Galactica AI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97" name="Google Shape;797;p114"/>
          <p:cNvSpPr txBox="1"/>
          <p:nvPr>
            <p:ph idx="1" type="body"/>
          </p:nvPr>
        </p:nvSpPr>
        <p:spPr>
          <a:xfrm>
            <a:off x="162925" y="871800"/>
            <a:ext cx="8416800" cy="10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Era basicamente um modelo de chat como já conhecemos</a:t>
            </a:r>
            <a:endParaRPr sz="1700"/>
          </a:p>
          <a:p>
            <a:pPr indent="-3365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Observe as limitações: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798" name="Google Shape;798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50" y="1955400"/>
            <a:ext cx="5432137" cy="28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114"/>
          <p:cNvSpPr/>
          <p:nvPr/>
        </p:nvSpPr>
        <p:spPr>
          <a:xfrm>
            <a:off x="2805550" y="3815650"/>
            <a:ext cx="3916200" cy="538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15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caso da Galactica AI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805" name="Google Shape;80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450" y="910850"/>
            <a:ext cx="4126749" cy="1884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6" name="Google Shape;806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549" y="861250"/>
            <a:ext cx="4219975" cy="229104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7" name="Google Shape;807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2300" y="3255092"/>
            <a:ext cx="4894375" cy="1636807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16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caso da Galactica AI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13" name="Google Shape;813;p116"/>
          <p:cNvSpPr txBox="1"/>
          <p:nvPr>
            <p:ph idx="1" type="body"/>
          </p:nvPr>
        </p:nvSpPr>
        <p:spPr>
          <a:xfrm>
            <a:off x="162925" y="871800"/>
            <a:ext cx="8416800" cy="10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… no outro dia a Meta retirou do ar a ferramenta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814" name="Google Shape;81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700" y="1430725"/>
            <a:ext cx="3101250" cy="329112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17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caso da Galactica AI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20" name="Google Shape;820;p117"/>
          <p:cNvSpPr txBox="1"/>
          <p:nvPr>
            <p:ph idx="1" type="body"/>
          </p:nvPr>
        </p:nvSpPr>
        <p:spPr>
          <a:xfrm>
            <a:off x="162925" y="871800"/>
            <a:ext cx="8416800" cy="10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… porém, a sociedade </a:t>
            </a:r>
            <a:r>
              <a:rPr lang="pt-BR" sz="1700" strike="sngStrike">
                <a:solidFill>
                  <a:srgbClr val="000000"/>
                </a:solidFill>
              </a:rPr>
              <a:t>vem aceitando</a:t>
            </a:r>
            <a:r>
              <a:rPr lang="pt-BR" sz="1700">
                <a:solidFill>
                  <a:srgbClr val="000000"/>
                </a:solidFill>
              </a:rPr>
              <a:t> aceitou o ChatGPT, Gemini, Claude…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821" name="Google Shape;82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050" y="1480250"/>
            <a:ext cx="5321100" cy="32604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18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caso da Galactica AI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27" name="Google Shape;827;p118"/>
          <p:cNvSpPr txBox="1"/>
          <p:nvPr>
            <p:ph idx="1" type="body"/>
          </p:nvPr>
        </p:nvSpPr>
        <p:spPr>
          <a:xfrm>
            <a:off x="162925" y="871800"/>
            <a:ext cx="8416800" cy="10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… mas as limitações são as mesmas!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828" name="Google Shape;828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050" y="1480250"/>
            <a:ext cx="5321100" cy="32604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9" name="Google Shape;829;p118"/>
          <p:cNvSpPr/>
          <p:nvPr/>
        </p:nvSpPr>
        <p:spPr>
          <a:xfrm>
            <a:off x="5399225" y="2316025"/>
            <a:ext cx="1585500" cy="211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19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caso da Galactica AI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35" name="Google Shape;835;p119"/>
          <p:cNvSpPr txBox="1"/>
          <p:nvPr>
            <p:ph idx="1" type="body"/>
          </p:nvPr>
        </p:nvSpPr>
        <p:spPr>
          <a:xfrm>
            <a:off x="162925" y="871800"/>
            <a:ext cx="8416800" cy="10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… mas as limitações são as mesmas!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836" name="Google Shape;836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050" y="1480250"/>
            <a:ext cx="5321100" cy="32604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37" name="Google Shape;837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4200" y="2303875"/>
            <a:ext cx="3649800" cy="27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20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/>
              <a:t>Uma IA que define o que é ético ou não</a:t>
            </a:r>
            <a:endParaRPr b="1" sz="44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21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Ask Delphi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48" name="Google Shape;848;p121"/>
          <p:cNvSpPr txBox="1"/>
          <p:nvPr>
            <p:ph idx="1" type="body"/>
          </p:nvPr>
        </p:nvSpPr>
        <p:spPr>
          <a:xfrm>
            <a:off x="162925" y="871800"/>
            <a:ext cx="84168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Pesquisadores do Allen Institute for AI (AI2) desenvolveram uma IA que é capaz de dar uma resposta para conflitos éticos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pt-BR" sz="1700" u="sng">
                <a:solidFill>
                  <a:schemeClr val="hlink"/>
                </a:solidFill>
                <a:hlinkClick r:id="rId3"/>
              </a:rPr>
              <a:t>https://delphi.allenai.org/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849" name="Google Shape;849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3150" y="1867000"/>
            <a:ext cx="6277699" cy="2897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0" name="Google Shape;850;p121"/>
          <p:cNvSpPr txBox="1"/>
          <p:nvPr/>
        </p:nvSpPr>
        <p:spPr>
          <a:xfrm>
            <a:off x="2157300" y="4764400"/>
            <a:ext cx="482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Investigating machine moral judgement through the Delphi experiment, Jiang et al. (2024)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que é ética?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262650" y="752850"/>
            <a:ext cx="82653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7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Dilemas éticos:</a:t>
            </a:r>
            <a:endParaRPr b="1" sz="17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</a:pPr>
            <a:r>
              <a:rPr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É correto deixar uma pessoa morrer para salvar outras 5?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300" y="1990125"/>
            <a:ext cx="4645393" cy="24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22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Ask Delphi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56" name="Google Shape;856;p122"/>
          <p:cNvSpPr txBox="1"/>
          <p:nvPr>
            <p:ph idx="1" type="body"/>
          </p:nvPr>
        </p:nvSpPr>
        <p:spPr>
          <a:xfrm>
            <a:off x="162925" y="871800"/>
            <a:ext cx="8416800" cy="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A ideia é simples: nós fazemos uma pergunta para a IA e ela responde se é </a:t>
            </a:r>
            <a:r>
              <a:rPr lang="pt-BR" sz="1700">
                <a:solidFill>
                  <a:srgbClr val="000000"/>
                </a:solidFill>
              </a:rPr>
              <a:t>eticamente</a:t>
            </a:r>
            <a:r>
              <a:rPr lang="pt-BR" sz="1700">
                <a:solidFill>
                  <a:srgbClr val="000000"/>
                </a:solidFill>
              </a:rPr>
              <a:t> correto ou não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857" name="Google Shape;857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275" y="1867000"/>
            <a:ext cx="6991350" cy="232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23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Ask Delphi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63" name="Google Shape;863;p123"/>
          <p:cNvSpPr txBox="1"/>
          <p:nvPr>
            <p:ph idx="1" type="body"/>
          </p:nvPr>
        </p:nvSpPr>
        <p:spPr>
          <a:xfrm>
            <a:off x="162925" y="871800"/>
            <a:ext cx="8416800" cy="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A ideia é simples: nós fazemos uma pergunta para a IA e ela responde se é eticamente correto ou não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864" name="Google Shape;86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275" y="1909525"/>
            <a:ext cx="7029450" cy="2352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24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Ask Delphi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70" name="Google Shape;870;p124"/>
          <p:cNvSpPr txBox="1"/>
          <p:nvPr>
            <p:ph idx="1" type="body"/>
          </p:nvPr>
        </p:nvSpPr>
        <p:spPr>
          <a:xfrm>
            <a:off x="162925" y="871800"/>
            <a:ext cx="8416800" cy="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A ideia é simples: nós fazemos uma pergunta para a IA e ela responde se é eticamente correto ou não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871" name="Google Shape;871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463" y="1760750"/>
            <a:ext cx="7077075" cy="2409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25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Ask Delphi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77" name="Google Shape;877;p125"/>
          <p:cNvSpPr txBox="1"/>
          <p:nvPr>
            <p:ph idx="1" type="body"/>
          </p:nvPr>
        </p:nvSpPr>
        <p:spPr>
          <a:xfrm>
            <a:off x="162925" y="871800"/>
            <a:ext cx="8416800" cy="3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É importante ter em mente que </a:t>
            </a:r>
            <a:r>
              <a:rPr b="1" lang="pt-BR" sz="1700">
                <a:solidFill>
                  <a:srgbClr val="000000"/>
                </a:solidFill>
              </a:rPr>
              <a:t>o modelo usa como base de moral resposta de norte americanos</a:t>
            </a:r>
            <a:endParaRPr b="1"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Isso implica que tudo que ele responde é baseado na cultura e moral dos cidadãos do país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pt-BR" sz="1700">
                <a:solidFill>
                  <a:srgbClr val="000000"/>
                </a:solidFill>
              </a:rPr>
              <a:t>Se o mesmo modelo fosse treinado com dados de um país como Arabia Saudita, as respostas seriam completamente diferentes</a:t>
            </a:r>
            <a:endParaRPr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O que podemos fazer agora é apresentar a IA os paradoxos éticos que levantamos no início </a:t>
            </a:r>
            <a:r>
              <a:rPr lang="pt-BR" sz="1700">
                <a:solidFill>
                  <a:srgbClr val="000000"/>
                </a:solidFill>
              </a:rPr>
              <a:t>desta</a:t>
            </a:r>
            <a:r>
              <a:rPr lang="pt-BR" sz="1700">
                <a:solidFill>
                  <a:srgbClr val="000000"/>
                </a:solidFill>
              </a:rPr>
              <a:t> apresentação</a:t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26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Ask Delphi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883" name="Google Shape;883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038" y="1449300"/>
            <a:ext cx="6981825" cy="232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27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Ask Delphi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889" name="Google Shape;889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425" y="1423988"/>
            <a:ext cx="6915150" cy="2295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28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Ask Delphi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895" name="Google Shape;895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425" y="1423988"/>
            <a:ext cx="6915150" cy="2295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6" name="Google Shape;896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5674" y="991875"/>
            <a:ext cx="2900500" cy="339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128"/>
          <p:cNvSpPr txBox="1"/>
          <p:nvPr/>
        </p:nvSpPr>
        <p:spPr>
          <a:xfrm>
            <a:off x="4424075" y="915675"/>
            <a:ext cx="155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It's</a:t>
            </a:r>
            <a:r>
              <a:rPr b="1" lang="pt-BR" sz="18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 wrong!</a:t>
            </a:r>
            <a:endParaRPr b="1" sz="1500">
              <a:solidFill>
                <a:srgbClr val="FFFF00"/>
              </a:solidFill>
            </a:endParaRPr>
          </a:p>
        </p:txBody>
      </p:sp>
      <p:cxnSp>
        <p:nvCxnSpPr>
          <p:cNvPr id="898" name="Google Shape;898;p128"/>
          <p:cNvCxnSpPr/>
          <p:nvPr/>
        </p:nvCxnSpPr>
        <p:spPr>
          <a:xfrm flipH="1" rot="10800000">
            <a:off x="4782175" y="1333575"/>
            <a:ext cx="99300" cy="3189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29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Ask Delphi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904" name="Google Shape;90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988" y="1442225"/>
            <a:ext cx="7019925" cy="23336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30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Ask Delphi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910" name="Google Shape;910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300" y="1376363"/>
            <a:ext cx="7105650" cy="2390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31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Ask Delphi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916" name="Google Shape;916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675" y="1357200"/>
            <a:ext cx="7019925" cy="270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que é ética?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3" name="Google Shape;143;p24"/>
          <p:cNvSpPr txBox="1"/>
          <p:nvPr/>
        </p:nvSpPr>
        <p:spPr>
          <a:xfrm>
            <a:off x="262650" y="752850"/>
            <a:ext cx="82653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7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Dilemas éticos:</a:t>
            </a:r>
            <a:endParaRPr b="1" sz="17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</a:pPr>
            <a:r>
              <a:rPr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É correto deixar uma pessoa morrer para salvar outras 5?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300" y="2193325"/>
            <a:ext cx="4645393" cy="244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/>
          <p:nvPr/>
        </p:nvSpPr>
        <p:spPr>
          <a:xfrm>
            <a:off x="5886300" y="2999200"/>
            <a:ext cx="911100" cy="672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 txBox="1"/>
          <p:nvPr/>
        </p:nvSpPr>
        <p:spPr>
          <a:xfrm>
            <a:off x="7194925" y="1932300"/>
            <a:ext cx="1375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É sua mãe!</a:t>
            </a:r>
            <a:endParaRPr/>
          </a:p>
        </p:txBody>
      </p:sp>
      <p:cxnSp>
        <p:nvCxnSpPr>
          <p:cNvPr id="147" name="Google Shape;147;p24"/>
          <p:cNvCxnSpPr>
            <a:stCxn id="145" idx="3"/>
            <a:endCxn id="146" idx="2"/>
          </p:cNvCxnSpPr>
          <p:nvPr/>
        </p:nvCxnSpPr>
        <p:spPr>
          <a:xfrm flipH="1" rot="10800000">
            <a:off x="6797400" y="2378800"/>
            <a:ext cx="1085100" cy="956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32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Ask Delphi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922" name="Google Shape;922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275" y="1357175"/>
            <a:ext cx="7029450" cy="2371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33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Comparando </a:t>
            </a:r>
            <a:r>
              <a:rPr lang="pt-BR">
                <a:solidFill>
                  <a:schemeClr val="lt2"/>
                </a:solidFill>
              </a:rPr>
              <a:t>Delphi com ChatGPT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928" name="Google Shape;928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750" y="758450"/>
            <a:ext cx="6146388" cy="4080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929" name="Google Shape;929;p133"/>
          <p:cNvCxnSpPr/>
          <p:nvPr/>
        </p:nvCxnSpPr>
        <p:spPr>
          <a:xfrm>
            <a:off x="3212000" y="1974425"/>
            <a:ext cx="3219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0" name="Google Shape;930;p133"/>
          <p:cNvCxnSpPr/>
          <p:nvPr/>
        </p:nvCxnSpPr>
        <p:spPr>
          <a:xfrm>
            <a:off x="1988725" y="2174725"/>
            <a:ext cx="4664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1" name="Google Shape;931;p133"/>
          <p:cNvCxnSpPr/>
          <p:nvPr/>
        </p:nvCxnSpPr>
        <p:spPr>
          <a:xfrm>
            <a:off x="1995875" y="2389325"/>
            <a:ext cx="4685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2" name="Google Shape;932;p133"/>
          <p:cNvCxnSpPr/>
          <p:nvPr/>
        </p:nvCxnSpPr>
        <p:spPr>
          <a:xfrm>
            <a:off x="1981575" y="2589625"/>
            <a:ext cx="801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34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Comparando Delphi com ChatGPT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938" name="Google Shape;938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288" y="853600"/>
            <a:ext cx="5586381" cy="40802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939" name="Google Shape;939;p134"/>
          <p:cNvCxnSpPr/>
          <p:nvPr/>
        </p:nvCxnSpPr>
        <p:spPr>
          <a:xfrm>
            <a:off x="4492525" y="1802725"/>
            <a:ext cx="1938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0" name="Google Shape;940;p134"/>
          <p:cNvCxnSpPr/>
          <p:nvPr/>
        </p:nvCxnSpPr>
        <p:spPr>
          <a:xfrm>
            <a:off x="2067425" y="2010175"/>
            <a:ext cx="3898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35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Comparando Delphi com ChatGPT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946" name="Google Shape;946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25" y="1585913"/>
            <a:ext cx="7858125" cy="1971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36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Comparando Delphi com ChatGPT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952" name="Google Shape;952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25" y="1433050"/>
            <a:ext cx="7829550" cy="22002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37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Comparando Delphi com ChatGPT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958" name="Google Shape;958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075" y="1569000"/>
            <a:ext cx="7810500" cy="194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38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Comparando Delphi com ChatGPT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964" name="Google Shape;96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88" y="1511750"/>
            <a:ext cx="7896225" cy="1914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39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/>
              <a:t>Conclusão</a:t>
            </a:r>
            <a:endParaRPr b="1" sz="44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40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Conclusão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75" name="Google Shape;975;p140"/>
          <p:cNvSpPr txBox="1"/>
          <p:nvPr>
            <p:ph idx="1" type="body"/>
          </p:nvPr>
        </p:nvSpPr>
        <p:spPr>
          <a:xfrm>
            <a:off x="162925" y="871800"/>
            <a:ext cx="8416800" cy="5061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000000"/>
                </a:solidFill>
              </a:rPr>
              <a:t>Como será o futuro do planeta e da humanidade na era da inteligência artificial?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976" name="Google Shape;976;p140"/>
          <p:cNvSpPr txBox="1"/>
          <p:nvPr>
            <p:ph idx="1" type="body"/>
          </p:nvPr>
        </p:nvSpPr>
        <p:spPr>
          <a:xfrm>
            <a:off x="162925" y="1565200"/>
            <a:ext cx="8416800" cy="33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1" lang="pt-BR" sz="1700">
                <a:solidFill>
                  <a:srgbClr val="000000"/>
                </a:solidFill>
              </a:rPr>
              <a:t>Visão otimista:</a:t>
            </a:r>
            <a:endParaRPr b="1" sz="1700">
              <a:solidFill>
                <a:srgbClr val="000000"/>
              </a:solidFill>
            </a:endParaRPr>
          </a:p>
          <a:p>
            <a:pPr indent="-3365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pt-BR" sz="1700">
                <a:solidFill>
                  <a:srgbClr val="000000"/>
                </a:solidFill>
              </a:rPr>
              <a:t>A vida da humanidade vai melhorar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pt-BR" sz="1700"/>
              <a:t>O trabalho humano será mais digno</a:t>
            </a:r>
            <a:endParaRPr sz="1700"/>
          </a:p>
          <a:p>
            <a:pPr indent="-3365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Colaboração intensa de homem e máquina</a:t>
            </a:r>
            <a:endParaRPr sz="1700"/>
          </a:p>
          <a:p>
            <a:pPr indent="-3365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Máquinas vão alavancar a produção humana</a:t>
            </a:r>
            <a:endParaRPr sz="17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pt-BR" sz="1700"/>
              <a:t>Visão pessimista:</a:t>
            </a:r>
            <a:endParaRPr b="1" sz="1700"/>
          </a:p>
          <a:p>
            <a:pPr indent="-3365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Desemprego em massa</a:t>
            </a:r>
            <a:endParaRPr sz="1700"/>
          </a:p>
          <a:p>
            <a:pPr indent="-3365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Aumento da desigualdade</a:t>
            </a:r>
            <a:endParaRPr sz="1700"/>
          </a:p>
          <a:p>
            <a:pPr indent="-3365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Exploração dos recursos do planeta</a:t>
            </a:r>
            <a:endParaRPr sz="1700"/>
          </a:p>
          <a:p>
            <a:pPr indent="-3365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Máquinas para destruição em massa</a:t>
            </a:r>
            <a:endParaRPr sz="1700"/>
          </a:p>
          <a:p>
            <a:pPr indent="0" lvl="0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77" name="Google Shape;977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0100" y="2901925"/>
            <a:ext cx="3027951" cy="1978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41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Conclusão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83" name="Google Shape;983;p141"/>
          <p:cNvSpPr txBox="1"/>
          <p:nvPr>
            <p:ph idx="1" type="body"/>
          </p:nvPr>
        </p:nvSpPr>
        <p:spPr>
          <a:xfrm>
            <a:off x="262650" y="950825"/>
            <a:ext cx="8416800" cy="7782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000000"/>
                </a:solidFill>
              </a:rPr>
              <a:t>O que é seguro afirmar é a inteligência artificial está moldando o futuro/presente da humanidade em basicamente todos os tipos de indústria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984" name="Google Shape;984;p141"/>
          <p:cNvSpPr txBox="1"/>
          <p:nvPr>
            <p:ph idx="1" type="body"/>
          </p:nvPr>
        </p:nvSpPr>
        <p:spPr>
          <a:xfrm>
            <a:off x="262650" y="1837300"/>
            <a:ext cx="8416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1" lang="pt-BR" sz="1700">
                <a:solidFill>
                  <a:srgbClr val="000000"/>
                </a:solidFill>
              </a:rPr>
              <a:t>Muita coisa vai mudar nos próximos 5/10 anos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pt-BR" sz="1700">
                <a:solidFill>
                  <a:srgbClr val="000000"/>
                </a:solidFill>
              </a:rPr>
              <a:t>Esse é um desafio que a humanidade vai enfrentar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pt-BR" sz="1700">
                <a:solidFill>
                  <a:srgbClr val="000000"/>
                </a:solidFill>
              </a:rPr>
              <a:t>Assim como foi nas revoluções industriais</a:t>
            </a:r>
            <a:endParaRPr sz="17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Mas agora temos um agravante: </a:t>
            </a:r>
            <a:r>
              <a:rPr b="1" lang="pt-BR" sz="1700">
                <a:solidFill>
                  <a:srgbClr val="000000"/>
                </a:solidFill>
              </a:rPr>
              <a:t>mudança climática!</a:t>
            </a:r>
            <a:endParaRPr b="1" sz="1700">
              <a:solidFill>
                <a:srgbClr val="000000"/>
              </a:solidFill>
            </a:endParaRPr>
          </a:p>
          <a:p>
            <a:pPr indent="-3365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pt-BR" sz="1700">
                <a:solidFill>
                  <a:srgbClr val="000000"/>
                </a:solidFill>
              </a:rPr>
              <a:t>Esse é o maior problema que a humanidade </a:t>
            </a:r>
            <a:r>
              <a:rPr lang="pt-BR" sz="1700">
                <a:solidFill>
                  <a:srgbClr val="000000"/>
                </a:solidFill>
              </a:rPr>
              <a:t>enfrenta</a:t>
            </a:r>
            <a:r>
              <a:rPr lang="pt-BR" sz="1700">
                <a:solidFill>
                  <a:srgbClr val="000000"/>
                </a:solidFill>
              </a:rPr>
              <a:t> e que também passa pela IA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pt-BR" sz="1700">
                <a:solidFill>
                  <a:srgbClr val="000000"/>
                </a:solidFill>
              </a:rPr>
              <a:t>Treinar modelos poderosos são extremamente custosos</a:t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que é ética?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262650" y="752850"/>
            <a:ext cx="82653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21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Dilemas éticos:</a:t>
            </a:r>
            <a:endParaRPr b="1" sz="21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Char char="●"/>
            </a:pPr>
            <a:r>
              <a:rPr lang="pt-BR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É correto roubar 1kg de carne do supermercado se minha família está faminta e eu não tenho dinheiro para comprar?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42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Conclusão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990" name="Google Shape;990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156525"/>
            <a:ext cx="5060775" cy="2732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1" name="Google Shape;991;p142"/>
          <p:cNvSpPr txBox="1"/>
          <p:nvPr/>
        </p:nvSpPr>
        <p:spPr>
          <a:xfrm>
            <a:off x="204125" y="3940575"/>
            <a:ext cx="485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“The AI Index 2023 Annual Report,” AI Index Steering Committee, Institute for Human-Centered AI, Stanford University, Stanford, CA</a:t>
            </a:r>
            <a:endParaRPr sz="1300"/>
          </a:p>
        </p:txBody>
      </p:sp>
      <p:pic>
        <p:nvPicPr>
          <p:cNvPr id="992" name="Google Shape;992;p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3748" y="758450"/>
            <a:ext cx="3565175" cy="1522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3" name="Google Shape;993;p142"/>
          <p:cNvSpPr txBox="1"/>
          <p:nvPr/>
        </p:nvSpPr>
        <p:spPr>
          <a:xfrm>
            <a:off x="5712350" y="235435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6"/>
              </a:rPr>
              <a:t>https://www.businessinsider.com/chatgpt-uses-17-thousand-times-more-electricity-than-us-household-2024-3</a:t>
            </a:r>
            <a:endParaRPr sz="1100"/>
          </a:p>
        </p:txBody>
      </p:sp>
      <p:pic>
        <p:nvPicPr>
          <p:cNvPr id="994" name="Google Shape;994;p1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3263" y="3047050"/>
            <a:ext cx="3438174" cy="1296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5" name="Google Shape;995;p142"/>
          <p:cNvSpPr txBox="1"/>
          <p:nvPr/>
        </p:nvSpPr>
        <p:spPr>
          <a:xfrm>
            <a:off x="5712350" y="4343875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u="sng">
                <a:solidFill>
                  <a:schemeClr val="hlink"/>
                </a:solidFill>
                <a:hlinkClick r:id="rId8"/>
              </a:rPr>
              <a:t>https://exame.com/inteligencia-artificial/chatgpt-consome-17-mil-vezes-mais-eletricidade-do-que-a-media-das-casas-nos-eua/</a:t>
            </a:r>
            <a:endParaRPr sz="70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43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Conclusão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01" name="Google Shape;1001;p143"/>
          <p:cNvSpPr txBox="1"/>
          <p:nvPr>
            <p:ph idx="1" type="body"/>
          </p:nvPr>
        </p:nvSpPr>
        <p:spPr>
          <a:xfrm>
            <a:off x="262650" y="950825"/>
            <a:ext cx="8416800" cy="4959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000000"/>
                </a:solidFill>
              </a:rPr>
              <a:t>Tudo indica que teremos uma corrida nuclear, agora liderada por empresas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1002" name="Google Shape;1002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00" y="2395325"/>
            <a:ext cx="4041299" cy="1324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3" name="Google Shape;1003;p143"/>
          <p:cNvSpPr txBox="1"/>
          <p:nvPr/>
        </p:nvSpPr>
        <p:spPr>
          <a:xfrm>
            <a:off x="671550" y="3813775"/>
            <a:ext cx="352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u="sng">
                <a:solidFill>
                  <a:schemeClr val="hlink"/>
                </a:solidFill>
                <a:hlinkClick r:id="rId4"/>
              </a:rPr>
              <a:t>https://www.cbc.ca/radio/thecurrent/generative-ai-and-nuclear-energy-1.7362127</a:t>
            </a:r>
            <a:endParaRPr sz="900"/>
          </a:p>
        </p:txBody>
      </p:sp>
      <p:pic>
        <p:nvPicPr>
          <p:cNvPr id="1004" name="Google Shape;1004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3775" y="2232301"/>
            <a:ext cx="3869474" cy="1650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5" name="Google Shape;1005;p143"/>
          <p:cNvSpPr txBox="1"/>
          <p:nvPr/>
        </p:nvSpPr>
        <p:spPr>
          <a:xfrm>
            <a:off x="5348513" y="39599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6"/>
              </a:rPr>
              <a:t>https://www.nytimes.com/2024/10/16/business/energy-environment/amazon-google-microsoft-nuclear-energy.htm</a:t>
            </a:r>
            <a:endParaRPr sz="8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44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Conclusão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11" name="Google Shape;1011;p144"/>
          <p:cNvSpPr txBox="1"/>
          <p:nvPr>
            <p:ph idx="1" type="body"/>
          </p:nvPr>
        </p:nvSpPr>
        <p:spPr>
          <a:xfrm>
            <a:off x="921150" y="1341675"/>
            <a:ext cx="7203600" cy="11940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72">
                <a:solidFill>
                  <a:srgbClr val="000000"/>
                </a:solidFill>
              </a:rPr>
              <a:t>Até o momento, a humanidade tem enfrentado muito mal ambos os problemas</a:t>
            </a:r>
            <a:endParaRPr sz="2172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72">
              <a:solidFill>
                <a:srgbClr val="000000"/>
              </a:solidFill>
            </a:endParaRPr>
          </a:p>
        </p:txBody>
      </p:sp>
      <p:sp>
        <p:nvSpPr>
          <p:cNvPr id="1012" name="Google Shape;1012;p144"/>
          <p:cNvSpPr txBox="1"/>
          <p:nvPr/>
        </p:nvSpPr>
        <p:spPr>
          <a:xfrm>
            <a:off x="2986925" y="2535675"/>
            <a:ext cx="3000000" cy="472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72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Como será o futuro?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45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/>
              <a:t>Sugestão cultural</a:t>
            </a:r>
            <a:endParaRPr b="1" sz="44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46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Detroit Become Human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023" name="Google Shape;1023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700" y="1062725"/>
            <a:ext cx="5604599" cy="313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146"/>
          <p:cNvSpPr txBox="1"/>
          <p:nvPr/>
        </p:nvSpPr>
        <p:spPr>
          <a:xfrm>
            <a:off x="3465025" y="43078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https://www.youtube.com/watch?v=o93JJ407LX0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47"/>
          <p:cNvSpPr txBox="1"/>
          <p:nvPr>
            <p:ph type="title"/>
          </p:nvPr>
        </p:nvSpPr>
        <p:spPr>
          <a:xfrm>
            <a:off x="4778925" y="561025"/>
            <a:ext cx="27690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00">
                <a:solidFill>
                  <a:schemeClr val="lt1"/>
                </a:solidFill>
              </a:rPr>
              <a:t>Obrigado!</a:t>
            </a:r>
            <a:endParaRPr sz="4600">
              <a:solidFill>
                <a:schemeClr val="lt1"/>
              </a:solidFill>
            </a:endParaRPr>
          </a:p>
        </p:txBody>
      </p:sp>
      <p:sp>
        <p:nvSpPr>
          <p:cNvPr id="1030" name="Google Shape;1030;p147"/>
          <p:cNvSpPr txBox="1"/>
          <p:nvPr/>
        </p:nvSpPr>
        <p:spPr>
          <a:xfrm>
            <a:off x="4858725" y="1732950"/>
            <a:ext cx="32484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 u="sng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Contato:</a:t>
            </a:r>
            <a:endParaRPr b="1" sz="1700" u="sng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@paaatcha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apacheco@inf.ufes.br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github.com/paaatcha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linkedin.com/in/pacheco-andre/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pachecoandre.com.br</a:t>
            </a:r>
            <a:endParaRPr sz="20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031" name="Google Shape;1031;p147"/>
          <p:cNvGrpSpPr/>
          <p:nvPr/>
        </p:nvGrpSpPr>
        <p:grpSpPr>
          <a:xfrm>
            <a:off x="5504520" y="3898870"/>
            <a:ext cx="303352" cy="302983"/>
            <a:chOff x="3752358" y="3817349"/>
            <a:chExt cx="346056" cy="345674"/>
          </a:xfrm>
        </p:grpSpPr>
        <p:sp>
          <p:nvSpPr>
            <p:cNvPr id="1032" name="Google Shape;1032;p147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47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47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47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6" name="Google Shape;1036;p147"/>
          <p:cNvGrpSpPr/>
          <p:nvPr/>
        </p:nvGrpSpPr>
        <p:grpSpPr>
          <a:xfrm>
            <a:off x="6031458" y="3877511"/>
            <a:ext cx="346024" cy="345674"/>
            <a:chOff x="5100008" y="3817349"/>
            <a:chExt cx="346024" cy="345674"/>
          </a:xfrm>
        </p:grpSpPr>
        <p:sp>
          <p:nvSpPr>
            <p:cNvPr id="1037" name="Google Shape;1037;p147"/>
            <p:cNvSpPr/>
            <p:nvPr/>
          </p:nvSpPr>
          <p:spPr>
            <a:xfrm>
              <a:off x="5100008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41" y="334"/>
                  </a:moveTo>
                  <a:cubicBezTo>
                    <a:pt x="8251" y="334"/>
                    <a:pt x="10525" y="2608"/>
                    <a:pt x="10525" y="5430"/>
                  </a:cubicBezTo>
                  <a:cubicBezTo>
                    <a:pt x="10525" y="8240"/>
                    <a:pt x="8251" y="10514"/>
                    <a:pt x="5441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1" y="334"/>
                  </a:cubicBezTo>
                  <a:close/>
                  <a:moveTo>
                    <a:pt x="5441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1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47"/>
            <p:cNvSpPr/>
            <p:nvPr/>
          </p:nvSpPr>
          <p:spPr>
            <a:xfrm>
              <a:off x="5150777" y="3867767"/>
              <a:ext cx="244486" cy="243690"/>
            </a:xfrm>
            <a:custGeom>
              <a:rect b="b" l="l" r="r" t="t"/>
              <a:pathLst>
                <a:path extrusionOk="0" h="7656" w="7681">
                  <a:moveTo>
                    <a:pt x="3823" y="0"/>
                  </a:moveTo>
                  <a:cubicBezTo>
                    <a:pt x="1715" y="0"/>
                    <a:pt x="1" y="1715"/>
                    <a:pt x="1" y="3834"/>
                  </a:cubicBezTo>
                  <a:cubicBezTo>
                    <a:pt x="1" y="4429"/>
                    <a:pt x="132" y="5001"/>
                    <a:pt x="406" y="5537"/>
                  </a:cubicBezTo>
                  <a:lnTo>
                    <a:pt x="13" y="6513"/>
                  </a:lnTo>
                  <a:cubicBezTo>
                    <a:pt x="1" y="6537"/>
                    <a:pt x="1" y="6584"/>
                    <a:pt x="1" y="6632"/>
                  </a:cubicBezTo>
                  <a:cubicBezTo>
                    <a:pt x="13" y="6703"/>
                    <a:pt x="96" y="6751"/>
                    <a:pt x="167" y="6751"/>
                  </a:cubicBezTo>
                  <a:lnTo>
                    <a:pt x="1346" y="6751"/>
                  </a:lnTo>
                  <a:cubicBezTo>
                    <a:pt x="2037" y="7346"/>
                    <a:pt x="2918" y="7656"/>
                    <a:pt x="3823" y="7656"/>
                  </a:cubicBezTo>
                  <a:cubicBezTo>
                    <a:pt x="5942" y="7656"/>
                    <a:pt x="7656" y="5941"/>
                    <a:pt x="7656" y="3834"/>
                  </a:cubicBezTo>
                  <a:cubicBezTo>
                    <a:pt x="7680" y="2382"/>
                    <a:pt x="6847" y="1108"/>
                    <a:pt x="5644" y="465"/>
                  </a:cubicBezTo>
                  <a:cubicBezTo>
                    <a:pt x="5616" y="450"/>
                    <a:pt x="5586" y="444"/>
                    <a:pt x="5558" y="444"/>
                  </a:cubicBezTo>
                  <a:cubicBezTo>
                    <a:pt x="5470" y="444"/>
                    <a:pt x="5394" y="511"/>
                    <a:pt x="5394" y="619"/>
                  </a:cubicBezTo>
                  <a:cubicBezTo>
                    <a:pt x="5394" y="679"/>
                    <a:pt x="5418" y="727"/>
                    <a:pt x="5478" y="762"/>
                  </a:cubicBezTo>
                  <a:cubicBezTo>
                    <a:pt x="6585" y="1358"/>
                    <a:pt x="7323" y="2501"/>
                    <a:pt x="7323" y="3846"/>
                  </a:cubicBezTo>
                  <a:cubicBezTo>
                    <a:pt x="7323" y="5763"/>
                    <a:pt x="5763" y="7323"/>
                    <a:pt x="3846" y="7323"/>
                  </a:cubicBezTo>
                  <a:cubicBezTo>
                    <a:pt x="2989" y="7323"/>
                    <a:pt x="2168" y="7013"/>
                    <a:pt x="1537" y="6453"/>
                  </a:cubicBezTo>
                  <a:cubicBezTo>
                    <a:pt x="1501" y="6418"/>
                    <a:pt x="1465" y="6406"/>
                    <a:pt x="1418" y="6406"/>
                  </a:cubicBezTo>
                  <a:lnTo>
                    <a:pt x="429" y="6406"/>
                  </a:lnTo>
                  <a:lnTo>
                    <a:pt x="763" y="5596"/>
                  </a:lnTo>
                  <a:cubicBezTo>
                    <a:pt x="775" y="5560"/>
                    <a:pt x="775" y="5501"/>
                    <a:pt x="763" y="5453"/>
                  </a:cubicBezTo>
                  <a:cubicBezTo>
                    <a:pt x="489" y="4965"/>
                    <a:pt x="358" y="4394"/>
                    <a:pt x="358" y="3834"/>
                  </a:cubicBezTo>
                  <a:cubicBezTo>
                    <a:pt x="358" y="1905"/>
                    <a:pt x="1918" y="346"/>
                    <a:pt x="3846" y="346"/>
                  </a:cubicBezTo>
                  <a:cubicBezTo>
                    <a:pt x="4144" y="346"/>
                    <a:pt x="4418" y="381"/>
                    <a:pt x="4692" y="453"/>
                  </a:cubicBezTo>
                  <a:cubicBezTo>
                    <a:pt x="4704" y="455"/>
                    <a:pt x="4717" y="457"/>
                    <a:pt x="4729" y="457"/>
                  </a:cubicBezTo>
                  <a:cubicBezTo>
                    <a:pt x="4820" y="457"/>
                    <a:pt x="4894" y="381"/>
                    <a:pt x="4894" y="286"/>
                  </a:cubicBezTo>
                  <a:cubicBezTo>
                    <a:pt x="4894" y="215"/>
                    <a:pt x="4835" y="143"/>
                    <a:pt x="4763" y="119"/>
                  </a:cubicBezTo>
                  <a:cubicBezTo>
                    <a:pt x="4466" y="48"/>
                    <a:pt x="4156" y="0"/>
                    <a:pt x="3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47"/>
            <p:cNvSpPr/>
            <p:nvPr/>
          </p:nvSpPr>
          <p:spPr>
            <a:xfrm>
              <a:off x="5201960" y="3941167"/>
              <a:ext cx="135691" cy="91097"/>
            </a:xfrm>
            <a:custGeom>
              <a:rect b="b" l="l" r="r" t="t"/>
              <a:pathLst>
                <a:path extrusionOk="0" h="2862" w="4263">
                  <a:moveTo>
                    <a:pt x="4077" y="0"/>
                  </a:moveTo>
                  <a:cubicBezTo>
                    <a:pt x="4039" y="0"/>
                    <a:pt x="4000" y="12"/>
                    <a:pt x="3965" y="40"/>
                  </a:cubicBezTo>
                  <a:lnTo>
                    <a:pt x="2869" y="909"/>
                  </a:lnTo>
                  <a:lnTo>
                    <a:pt x="881" y="909"/>
                  </a:lnTo>
                  <a:cubicBezTo>
                    <a:pt x="810" y="909"/>
                    <a:pt x="750" y="957"/>
                    <a:pt x="714" y="1016"/>
                  </a:cubicBezTo>
                  <a:lnTo>
                    <a:pt x="36" y="2623"/>
                  </a:lnTo>
                  <a:cubicBezTo>
                    <a:pt x="0" y="2695"/>
                    <a:pt x="12" y="2778"/>
                    <a:pt x="72" y="2814"/>
                  </a:cubicBezTo>
                  <a:cubicBezTo>
                    <a:pt x="107" y="2850"/>
                    <a:pt x="155" y="2862"/>
                    <a:pt x="191" y="2862"/>
                  </a:cubicBezTo>
                  <a:cubicBezTo>
                    <a:pt x="226" y="2862"/>
                    <a:pt x="250" y="2850"/>
                    <a:pt x="286" y="2826"/>
                  </a:cubicBezTo>
                  <a:lnTo>
                    <a:pt x="1381" y="2171"/>
                  </a:lnTo>
                  <a:lnTo>
                    <a:pt x="1857" y="2171"/>
                  </a:lnTo>
                  <a:cubicBezTo>
                    <a:pt x="1953" y="2171"/>
                    <a:pt x="2036" y="2100"/>
                    <a:pt x="2036" y="1992"/>
                  </a:cubicBezTo>
                  <a:cubicBezTo>
                    <a:pt x="2036" y="1909"/>
                    <a:pt x="1965" y="1814"/>
                    <a:pt x="1857" y="1814"/>
                  </a:cubicBezTo>
                  <a:lnTo>
                    <a:pt x="1345" y="1814"/>
                  </a:lnTo>
                  <a:cubicBezTo>
                    <a:pt x="1310" y="1814"/>
                    <a:pt x="1286" y="1838"/>
                    <a:pt x="1250" y="1850"/>
                  </a:cubicBezTo>
                  <a:lnTo>
                    <a:pt x="572" y="2266"/>
                  </a:lnTo>
                  <a:lnTo>
                    <a:pt x="1000" y="1254"/>
                  </a:lnTo>
                  <a:lnTo>
                    <a:pt x="2953" y="1254"/>
                  </a:lnTo>
                  <a:cubicBezTo>
                    <a:pt x="2989" y="1254"/>
                    <a:pt x="3024" y="1242"/>
                    <a:pt x="3048" y="1207"/>
                  </a:cubicBezTo>
                  <a:lnTo>
                    <a:pt x="3584" y="778"/>
                  </a:lnTo>
                  <a:lnTo>
                    <a:pt x="3072" y="1814"/>
                  </a:lnTo>
                  <a:lnTo>
                    <a:pt x="2691" y="1814"/>
                  </a:lnTo>
                  <a:cubicBezTo>
                    <a:pt x="2608" y="1814"/>
                    <a:pt x="2512" y="1897"/>
                    <a:pt x="2512" y="1992"/>
                  </a:cubicBezTo>
                  <a:cubicBezTo>
                    <a:pt x="2512" y="2088"/>
                    <a:pt x="2596" y="2183"/>
                    <a:pt x="2691" y="2183"/>
                  </a:cubicBezTo>
                  <a:lnTo>
                    <a:pt x="3167" y="2183"/>
                  </a:lnTo>
                  <a:cubicBezTo>
                    <a:pt x="3227" y="2183"/>
                    <a:pt x="3286" y="2147"/>
                    <a:pt x="3322" y="2088"/>
                  </a:cubicBezTo>
                  <a:lnTo>
                    <a:pt x="4227" y="254"/>
                  </a:lnTo>
                  <a:cubicBezTo>
                    <a:pt x="4263" y="171"/>
                    <a:pt x="4227" y="64"/>
                    <a:pt x="4155" y="16"/>
                  </a:cubicBezTo>
                  <a:cubicBezTo>
                    <a:pt x="4131" y="6"/>
                    <a:pt x="4104" y="0"/>
                    <a:pt x="40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0" name="Google Shape;1040;p147"/>
          <p:cNvGrpSpPr/>
          <p:nvPr/>
        </p:nvGrpSpPr>
        <p:grpSpPr>
          <a:xfrm>
            <a:off x="4934922" y="3877524"/>
            <a:ext cx="346024" cy="345674"/>
            <a:chOff x="4201447" y="3817349"/>
            <a:chExt cx="346024" cy="345674"/>
          </a:xfrm>
        </p:grpSpPr>
        <p:sp>
          <p:nvSpPr>
            <p:cNvPr id="1041" name="Google Shape;1041;p147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47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43" name="Google Shape;1043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25" y="1460374"/>
            <a:ext cx="3951550" cy="22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que é ética?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262650" y="752850"/>
            <a:ext cx="82653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21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Dilemas éticos:</a:t>
            </a:r>
            <a:endParaRPr b="1" sz="21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Char char="●"/>
            </a:pPr>
            <a:r>
              <a:rPr lang="pt-BR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É correto roubar 1kg de carne do supermercado se minha família está faminta e eu não tenho dinheiro para comprar?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2887075" y="2760950"/>
            <a:ext cx="3356700" cy="103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latin typeface="Open Sans"/>
                <a:ea typeface="Open Sans"/>
                <a:cs typeface="Open Sans"/>
                <a:sym typeface="Open Sans"/>
              </a:rPr>
              <a:t>Ética ≠ Legislação</a:t>
            </a:r>
            <a:endParaRPr b="1" sz="23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que é ética?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262650" y="752850"/>
            <a:ext cx="82653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21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Dilemas éticos:</a:t>
            </a:r>
            <a:endParaRPr b="1" sz="21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Char char="●"/>
            </a:pPr>
            <a:r>
              <a:rPr lang="pt-BR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É correto desejar a morte de um nazista uma vez que ele é contra a minha existência, pois tenho a pele mais escura?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que é ética?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262650" y="752850"/>
            <a:ext cx="82653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21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Dilemas éticos:</a:t>
            </a:r>
            <a:endParaRPr b="1" sz="21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Char char="●"/>
            </a:pPr>
            <a:r>
              <a:rPr lang="pt-BR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É correto não excluir posts em redes sociais de apologia a ataques a escolas em nome da liberdade de expressão?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que é ética?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262650" y="752850"/>
            <a:ext cx="82653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21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Dilemas éticos:</a:t>
            </a:r>
            <a:endParaRPr b="1" sz="21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Char char="●"/>
            </a:pPr>
            <a:r>
              <a:rPr lang="pt-BR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É correto permitir o aborto de gestação em caso de estupro?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/>
              <a:t>O que é IA?</a:t>
            </a:r>
            <a:endParaRPr b="1" sz="44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que é IA?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311700" y="988625"/>
            <a:ext cx="8520600" cy="32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Inteligência artificial (IA)</a:t>
            </a:r>
            <a:r>
              <a:rPr lang="pt-BR"/>
              <a:t> nada mais é do que um sistema ou máquina que tenta </a:t>
            </a:r>
            <a:r>
              <a:rPr b="1" lang="pt-BR"/>
              <a:t>imitar a inteligência humana</a:t>
            </a:r>
            <a:r>
              <a:rPr lang="pt-BR"/>
              <a:t> para executar tarefas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Em muitos casos, a </a:t>
            </a:r>
            <a:r>
              <a:rPr b="1" lang="pt-BR"/>
              <a:t>IA é aprimorada iterativamente</a:t>
            </a:r>
            <a:r>
              <a:rPr lang="pt-BR"/>
              <a:t> com base em informações coletadas</a:t>
            </a:r>
            <a:endParaRPr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grande público costuma usar </a:t>
            </a:r>
            <a:r>
              <a:rPr b="1" lang="pt-BR"/>
              <a:t>IA, aprendizado de máquina e aprendizado profundo</a:t>
            </a:r>
            <a:r>
              <a:rPr lang="pt-BR"/>
              <a:t> de maneira intercambiável</a:t>
            </a:r>
            <a:endParaRPr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Mas, existem diferenças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/>
              <a:t>O que é ética?</a:t>
            </a:r>
            <a:endParaRPr b="1" sz="44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que é IA?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311700" y="988625"/>
            <a:ext cx="8520600" cy="7896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O ponto </a:t>
            </a:r>
            <a:r>
              <a:rPr lang="pt-BR" sz="1700"/>
              <a:t>mais</a:t>
            </a:r>
            <a:r>
              <a:rPr lang="pt-BR" sz="1700"/>
              <a:t> importante </a:t>
            </a:r>
            <a:r>
              <a:rPr lang="pt-BR" sz="1700"/>
              <a:t>é: </a:t>
            </a:r>
            <a:r>
              <a:rPr b="1" lang="pt-BR" sz="1700"/>
              <a:t>Inteligência Artificial já</a:t>
            </a:r>
            <a:r>
              <a:rPr lang="pt-BR" sz="1700"/>
              <a:t> </a:t>
            </a:r>
            <a:r>
              <a:rPr b="1" lang="pt-BR" sz="1700"/>
              <a:t>e</a:t>
            </a:r>
            <a:r>
              <a:rPr b="1" lang="pt-BR" sz="1700"/>
              <a:t>stá inserida profundamente no cotidiano das pessoas. Exemplos de atuação não faltam:</a:t>
            </a:r>
            <a:endParaRPr sz="1700"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110250" y="1897350"/>
            <a:ext cx="8520600" cy="29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pt-BR" sz="1700"/>
              <a:t>Problemas simples </a:t>
            </a:r>
            <a:r>
              <a:rPr b="1" lang="pt-BR" sz="1000"/>
              <a:t>(para</a:t>
            </a:r>
            <a:r>
              <a:rPr b="1" lang="pt-BR" sz="1000"/>
              <a:t> um ser </a:t>
            </a:r>
            <a:r>
              <a:rPr b="1" lang="pt-BR" sz="1000"/>
              <a:t>humano)</a:t>
            </a:r>
            <a:r>
              <a:rPr b="1" lang="pt-BR" sz="1700"/>
              <a:t> do dia-a-dia:</a:t>
            </a:r>
            <a:endParaRPr b="1" sz="1700"/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Reconhecimento de objetos em imagens</a:t>
            </a:r>
            <a:endParaRPr sz="1700"/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Transcrição de áudio em texto e texto em áudio</a:t>
            </a:r>
            <a:endParaRPr sz="1700"/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Reconhecimento de emoções</a:t>
            </a:r>
            <a:endParaRPr sz="1700"/>
          </a:p>
          <a:p>
            <a:pPr indent="-336550" lvl="0" marL="457200" rtl="0" algn="just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b="1" lang="pt-BR" sz="1700"/>
              <a:t>Transporte</a:t>
            </a:r>
            <a:endParaRPr b="1" sz="1700"/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Carro autônomo</a:t>
            </a:r>
            <a:endParaRPr sz="1700"/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Drones autônomos</a:t>
            </a:r>
            <a:endParaRPr b="1" sz="1700"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799" y="3117275"/>
            <a:ext cx="2776525" cy="149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que é IA?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311700" y="988625"/>
            <a:ext cx="8520600" cy="7896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O ponto mais importante é: </a:t>
            </a:r>
            <a:r>
              <a:rPr b="1" lang="pt-BR" sz="1700"/>
              <a:t>Inteligência Artificial já</a:t>
            </a:r>
            <a:r>
              <a:rPr lang="pt-BR" sz="1700"/>
              <a:t> </a:t>
            </a:r>
            <a:r>
              <a:rPr b="1" lang="pt-BR" sz="1700"/>
              <a:t>está inserida profundamente no cotidiano das pessoas. Exemplos de atuação não faltam:</a:t>
            </a:r>
            <a:endParaRPr sz="1700"/>
          </a:p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110250" y="1897350"/>
            <a:ext cx="8520600" cy="29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pt-BR" sz="1700"/>
              <a:t>Medicina</a:t>
            </a:r>
            <a:endParaRPr b="1" sz="1700"/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Descobertas de novas drogas</a:t>
            </a:r>
            <a:endParaRPr sz="1700"/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Diagnóstico de doenças</a:t>
            </a:r>
            <a:endParaRPr sz="1700"/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Monitoramento de sinais vitais</a:t>
            </a:r>
            <a:endParaRPr sz="1700"/>
          </a:p>
          <a:p>
            <a:pPr indent="-336550" lvl="0" marL="457200" rtl="0" algn="just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b="1" lang="pt-BR" sz="1700"/>
              <a:t>Agricultura</a:t>
            </a:r>
            <a:endParaRPr b="1" sz="1700"/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Detecção de doenças de plantas</a:t>
            </a:r>
            <a:endParaRPr sz="1700"/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Predição de colheita</a:t>
            </a:r>
            <a:endParaRPr sz="1700"/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Aplicação de pesticidas mais acurados</a:t>
            </a:r>
            <a:endParaRPr sz="1700"/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850" y="2170775"/>
            <a:ext cx="2173375" cy="24300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que é IA?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311700" y="988625"/>
            <a:ext cx="8520600" cy="7896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O ponto mais importante é: </a:t>
            </a:r>
            <a:r>
              <a:rPr b="1" lang="pt-BR" sz="1700"/>
              <a:t>Inteligência Artificial já</a:t>
            </a:r>
            <a:r>
              <a:rPr lang="pt-BR" sz="1700"/>
              <a:t> </a:t>
            </a:r>
            <a:r>
              <a:rPr b="1" lang="pt-BR" sz="1700"/>
              <a:t>está inserida profundamente no cotidiano das pessoas. Exemplos de atuação não faltam:</a:t>
            </a:r>
            <a:endParaRPr sz="1700"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110250" y="1897350"/>
            <a:ext cx="8520600" cy="23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pt-BR" sz="1700"/>
              <a:t>… é possível citar uma quantidade enorme de áreas e problemas</a:t>
            </a:r>
            <a:endParaRPr b="1" sz="1700"/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Robótica em geral</a:t>
            </a:r>
            <a:endParaRPr sz="1700"/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Sistemas de recomendação em geral</a:t>
            </a:r>
            <a:endParaRPr sz="1700"/>
          </a:p>
          <a:p>
            <a:pPr indent="-336550" lvl="2" marL="1371600" rtl="0" algn="just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pt-BR" sz="1700"/>
              <a:t>Músicas, vídeos, posts, etc</a:t>
            </a:r>
            <a:endParaRPr sz="1700"/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Criações artísticas</a:t>
            </a:r>
            <a:endParaRPr sz="1700"/>
          </a:p>
          <a:p>
            <a:pPr indent="-336550" lvl="2" marL="1371600" rtl="0" algn="just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pt-BR" sz="1700"/>
              <a:t>Imagens, texto, músicas, vídeo, etc</a:t>
            </a:r>
            <a:endParaRPr sz="1700"/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Jogos</a:t>
            </a:r>
            <a:endParaRPr sz="1700"/>
          </a:p>
        </p:txBody>
      </p:sp>
      <p:pic>
        <p:nvPicPr>
          <p:cNvPr id="213" name="Google Shape;2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525" y="2387900"/>
            <a:ext cx="2498051" cy="24980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que é IA?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19" name="Google Shape;219;p35"/>
          <p:cNvSpPr txBox="1"/>
          <p:nvPr>
            <p:ph idx="1" type="body"/>
          </p:nvPr>
        </p:nvSpPr>
        <p:spPr>
          <a:xfrm>
            <a:off x="311700" y="988625"/>
            <a:ext cx="8520600" cy="7896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O ponto mais importante é: </a:t>
            </a:r>
            <a:r>
              <a:rPr b="1" lang="pt-BR" sz="1700"/>
              <a:t>Inteligência Artificial já</a:t>
            </a:r>
            <a:r>
              <a:rPr lang="pt-BR" sz="1700"/>
              <a:t> </a:t>
            </a:r>
            <a:r>
              <a:rPr b="1" lang="pt-BR" sz="1700"/>
              <a:t>está inserida profundamente no cotidiano das pessoas. Exemplos de atuação não faltam:</a:t>
            </a:r>
            <a:endParaRPr sz="1700"/>
          </a:p>
        </p:txBody>
      </p:sp>
      <p:sp>
        <p:nvSpPr>
          <p:cNvPr id="220" name="Google Shape;220;p35"/>
          <p:cNvSpPr txBox="1"/>
          <p:nvPr>
            <p:ph idx="1" type="body"/>
          </p:nvPr>
        </p:nvSpPr>
        <p:spPr>
          <a:xfrm>
            <a:off x="110250" y="1897350"/>
            <a:ext cx="8520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i="1" lang="pt-BR" sz="1700"/>
              <a:t>Large Language Models</a:t>
            </a:r>
            <a:r>
              <a:rPr b="1" lang="pt-BR" sz="1700"/>
              <a:t> (LLMs)</a:t>
            </a:r>
            <a:endParaRPr sz="1700"/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325" y="2382150"/>
            <a:ext cx="2912940" cy="163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850" y="3420594"/>
            <a:ext cx="2912950" cy="159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9450" y="2797341"/>
            <a:ext cx="1859098" cy="687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8725" y="4174023"/>
            <a:ext cx="2420375" cy="5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825" y="3034188"/>
            <a:ext cx="213171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que é IA?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725" y="917925"/>
            <a:ext cx="5924550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que é IA?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162925" y="948000"/>
            <a:ext cx="85206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Como tudo na vida, o ser humano é capaz de </a:t>
            </a:r>
            <a:r>
              <a:rPr b="1" lang="pt-BR" sz="1700">
                <a:solidFill>
                  <a:srgbClr val="000000"/>
                </a:solidFill>
              </a:rPr>
              <a:t>usar uma ferramenta para o bem ou para o mal</a:t>
            </a:r>
            <a:r>
              <a:rPr lang="pt-BR" sz="1700">
                <a:solidFill>
                  <a:srgbClr val="000000"/>
                </a:solidFill>
              </a:rPr>
              <a:t>. Não é diferente com IA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E dado o poder e quantidade de aplicações de IA, surge a pergunta:</a:t>
            </a:r>
            <a:endParaRPr sz="1700"/>
          </a:p>
        </p:txBody>
      </p:sp>
      <p:sp>
        <p:nvSpPr>
          <p:cNvPr id="238" name="Google Shape;238;p37"/>
          <p:cNvSpPr txBox="1"/>
          <p:nvPr>
            <p:ph idx="1" type="body"/>
          </p:nvPr>
        </p:nvSpPr>
        <p:spPr>
          <a:xfrm>
            <a:off x="368400" y="2478250"/>
            <a:ext cx="8520600" cy="10083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Quais são os efeitos adversos que uma IA pode ocasionar em um ser humano e uma sociedade como um todo?</a:t>
            </a:r>
            <a:endParaRPr b="1" sz="2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que é IA?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44" name="Google Shape;244;p38"/>
          <p:cNvSpPr txBox="1"/>
          <p:nvPr>
            <p:ph idx="1" type="body"/>
          </p:nvPr>
        </p:nvSpPr>
        <p:spPr>
          <a:xfrm>
            <a:off x="162925" y="948000"/>
            <a:ext cx="85206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Como tudo na vida, o ser humano é capaz de </a:t>
            </a:r>
            <a:r>
              <a:rPr b="1" lang="pt-BR" sz="1700">
                <a:solidFill>
                  <a:srgbClr val="000000"/>
                </a:solidFill>
              </a:rPr>
              <a:t>usar uma ferramenta para o bem ou para o mal</a:t>
            </a:r>
            <a:r>
              <a:rPr lang="pt-BR" sz="1700">
                <a:solidFill>
                  <a:srgbClr val="000000"/>
                </a:solidFill>
              </a:rPr>
              <a:t>. Não é diferente com IA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E dado o poder e quantidade de aplicações de IA, surge a pergunta:</a:t>
            </a:r>
            <a:endParaRPr sz="1700"/>
          </a:p>
        </p:txBody>
      </p:sp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368400" y="2478250"/>
            <a:ext cx="8520600" cy="10083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Quais são os efeitos adversos que uma IA pode ocasionar em um ser humano e uma sociedade como um todo?</a:t>
            </a:r>
            <a:endParaRPr b="1" sz="2200"/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413500" y="3668600"/>
            <a:ext cx="8520600" cy="572700"/>
          </a:xfrm>
          <a:prstGeom prst="rect">
            <a:avLst/>
          </a:prstGeom>
          <a:solidFill>
            <a:srgbClr val="F6B26B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Qual o papel do ser humano na sociedade do futuro?</a:t>
            </a:r>
            <a:endParaRPr b="1" sz="2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/>
              <a:t>Ética em IA</a:t>
            </a:r>
            <a:endParaRPr b="1" sz="44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Ética em IA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57" name="Google Shape;257;p40"/>
          <p:cNvSpPr txBox="1"/>
          <p:nvPr>
            <p:ph idx="1" type="body"/>
          </p:nvPr>
        </p:nvSpPr>
        <p:spPr>
          <a:xfrm>
            <a:off x="162925" y="948000"/>
            <a:ext cx="8520600" cy="3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É a parte da ética que lida especificamente com </a:t>
            </a:r>
            <a:r>
              <a:rPr lang="pt-BR" sz="1700">
                <a:solidFill>
                  <a:srgbClr val="000000"/>
                </a:solidFill>
              </a:rPr>
              <a:t>tecnologias</a:t>
            </a:r>
            <a:r>
              <a:rPr lang="pt-BR" sz="1700">
                <a:solidFill>
                  <a:srgbClr val="000000"/>
                </a:solidFill>
              </a:rPr>
              <a:t> que envolvem IA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Se preocupa com </a:t>
            </a:r>
            <a:r>
              <a:rPr b="1" lang="pt-BR" sz="1700">
                <a:solidFill>
                  <a:srgbClr val="000000"/>
                </a:solidFill>
              </a:rPr>
              <a:t>princípios éticos humanos na prototipação, construção e no uso de sistemas inteligentes</a:t>
            </a:r>
            <a:endParaRPr b="1" sz="1700">
              <a:solidFill>
                <a:srgbClr val="000000"/>
              </a:solidFill>
            </a:endParaRPr>
          </a:p>
          <a:p>
            <a:pPr indent="-3365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pt-BR" sz="1700">
                <a:solidFill>
                  <a:srgbClr val="000000"/>
                </a:solidFill>
              </a:rPr>
              <a:t>Além de estudar o </a:t>
            </a:r>
            <a:r>
              <a:rPr b="1" lang="pt-BR" sz="1700">
                <a:solidFill>
                  <a:srgbClr val="000000"/>
                </a:solidFill>
              </a:rPr>
              <a:t>comportamento moral da própria IA</a:t>
            </a:r>
            <a:endParaRPr b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Por ser muito novo e lidar com temas muito complexos, existem diversas discordâncias na área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pt-BR" sz="1700">
                <a:solidFill>
                  <a:srgbClr val="000000"/>
                </a:solidFill>
              </a:rPr>
              <a:t>Lembre-se ética é discutida por milênios na nossa sociedade, Ética em IA é muito recente</a:t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Ética em IA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63" name="Google Shape;263;p41"/>
          <p:cNvSpPr txBox="1"/>
          <p:nvPr>
            <p:ph idx="1" type="body"/>
          </p:nvPr>
        </p:nvSpPr>
        <p:spPr>
          <a:xfrm>
            <a:off x="162925" y="948000"/>
            <a:ext cx="8520600" cy="7026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000000"/>
                </a:solidFill>
              </a:rPr>
              <a:t>Na medida que uma IA se torna complexa e sofisticada se torna difícil monitorar, validar, predizer e explicar as suas ações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264" name="Google Shape;264;p41"/>
          <p:cNvSpPr txBox="1"/>
          <p:nvPr>
            <p:ph idx="1" type="body"/>
          </p:nvPr>
        </p:nvSpPr>
        <p:spPr>
          <a:xfrm>
            <a:off x="162925" y="1693250"/>
            <a:ext cx="85206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Isaac Asimov, um escritor de ficção científica muito famoso, deslumbrou os potenciais riscos de uma IA e criou </a:t>
            </a:r>
            <a:r>
              <a:rPr b="1" lang="pt-BR" sz="1700">
                <a:solidFill>
                  <a:srgbClr val="000000"/>
                </a:solidFill>
              </a:rPr>
              <a:t>as três leis da robótica</a:t>
            </a:r>
            <a:r>
              <a:rPr lang="pt-BR" sz="1700">
                <a:solidFill>
                  <a:srgbClr val="000000"/>
                </a:solidFill>
              </a:rPr>
              <a:t>: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265" name="Google Shape;265;p41"/>
          <p:cNvSpPr txBox="1"/>
          <p:nvPr>
            <p:ph idx="1" type="body"/>
          </p:nvPr>
        </p:nvSpPr>
        <p:spPr>
          <a:xfrm>
            <a:off x="262650" y="2465450"/>
            <a:ext cx="8520600" cy="24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0000"/>
                </a:solidFill>
              </a:rPr>
              <a:t>Primeira</a:t>
            </a:r>
            <a:r>
              <a:rPr lang="pt-BR" sz="1600">
                <a:solidFill>
                  <a:srgbClr val="000000"/>
                </a:solidFill>
              </a:rPr>
              <a:t>: um robô não pode ferir um ser humano ou, por inação, permitir que um ser humano se fira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0000"/>
                </a:solidFill>
              </a:rPr>
              <a:t>Segunda</a:t>
            </a:r>
            <a:r>
              <a:rPr lang="pt-BR" sz="1600">
                <a:solidFill>
                  <a:srgbClr val="000000"/>
                </a:solidFill>
              </a:rPr>
              <a:t>: um robô deve obedecer </a:t>
            </a:r>
            <a:r>
              <a:rPr lang="pt-BR" sz="1600">
                <a:solidFill>
                  <a:srgbClr val="000000"/>
                </a:solidFill>
              </a:rPr>
              <a:t>às ordens</a:t>
            </a:r>
            <a:r>
              <a:rPr lang="pt-BR" sz="1600">
                <a:solidFill>
                  <a:srgbClr val="000000"/>
                </a:solidFill>
              </a:rPr>
              <a:t> de um humano, a não ser que essa ordem viole a primeira lei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0000"/>
                </a:solidFill>
              </a:rPr>
              <a:t>Terceira</a:t>
            </a:r>
            <a:r>
              <a:rPr lang="pt-BR" sz="1600">
                <a:solidFill>
                  <a:srgbClr val="000000"/>
                </a:solidFill>
              </a:rPr>
              <a:t>: um robô deve proteger a própria existência, desde que não viole as duas leis anteriores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que é ética?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445825"/>
            <a:ext cx="85206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700"/>
              <a:t>Parte da filosofia responsável pela </a:t>
            </a:r>
            <a:r>
              <a:rPr b="1" i="1" lang="pt-BR" sz="1700"/>
              <a:t>investigação dos princípios que motivam, distorcem, disciplinam ou orientam o comportamento humano</a:t>
            </a:r>
            <a:r>
              <a:rPr i="1" lang="pt-BR" sz="1700"/>
              <a:t>, refletindo a respeito da essência das </a:t>
            </a:r>
            <a:r>
              <a:rPr b="1" i="1" lang="pt-BR" sz="1700"/>
              <a:t>normas</a:t>
            </a:r>
            <a:r>
              <a:rPr i="1" lang="pt-BR" sz="1700"/>
              <a:t>, </a:t>
            </a:r>
            <a:r>
              <a:rPr b="1" i="1" lang="pt-BR" sz="1700"/>
              <a:t>valores</a:t>
            </a:r>
            <a:r>
              <a:rPr i="1" lang="pt-BR" sz="1700"/>
              <a:t>, prescrições e exortações presentes em qualquer realidade social</a:t>
            </a:r>
            <a:endParaRPr i="1" sz="1700"/>
          </a:p>
        </p:txBody>
      </p:sp>
      <p:sp>
        <p:nvSpPr>
          <p:cNvPr id="76" name="Google Shape;76;p15"/>
          <p:cNvSpPr txBox="1"/>
          <p:nvPr/>
        </p:nvSpPr>
        <p:spPr>
          <a:xfrm>
            <a:off x="292550" y="9092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Dicionário:</a:t>
            </a:r>
            <a:endParaRPr b="1" u="sng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Ética em IA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71" name="Google Shape;271;p42"/>
          <p:cNvSpPr txBox="1"/>
          <p:nvPr>
            <p:ph idx="1" type="body"/>
          </p:nvPr>
        </p:nvSpPr>
        <p:spPr>
          <a:xfrm>
            <a:off x="162925" y="948000"/>
            <a:ext cx="8520600" cy="7026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000000"/>
                </a:solidFill>
              </a:rPr>
              <a:t>Asimov pensou em leis muito mais físicas. O Problema é que atualmente os problemas e tomada de decisões são muito mais </a:t>
            </a:r>
            <a:r>
              <a:rPr b="1" lang="pt-BR" sz="1700">
                <a:solidFill>
                  <a:srgbClr val="000000"/>
                </a:solidFill>
              </a:rPr>
              <a:t>sutis</a:t>
            </a:r>
            <a:r>
              <a:rPr b="1" lang="pt-BR" sz="1700">
                <a:solidFill>
                  <a:srgbClr val="000000"/>
                </a:solidFill>
              </a:rPr>
              <a:t> e sensíveis</a:t>
            </a:r>
            <a:endParaRPr b="1" sz="1700">
              <a:solidFill>
                <a:srgbClr val="000000"/>
              </a:solidFill>
            </a:endParaRPr>
          </a:p>
        </p:txBody>
      </p:sp>
      <p:pic>
        <p:nvPicPr>
          <p:cNvPr id="272" name="Google Shape;2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550" y="1873825"/>
            <a:ext cx="4876800" cy="2733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Ética em IA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78" name="Google Shape;278;p43"/>
          <p:cNvSpPr txBox="1"/>
          <p:nvPr>
            <p:ph idx="1" type="body"/>
          </p:nvPr>
        </p:nvSpPr>
        <p:spPr>
          <a:xfrm>
            <a:off x="162925" y="948000"/>
            <a:ext cx="85206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No Fórum Econômico Mundial de </a:t>
            </a:r>
            <a:r>
              <a:rPr b="1" lang="pt-BR" sz="1700">
                <a:solidFill>
                  <a:srgbClr val="000000"/>
                </a:solidFill>
              </a:rPr>
              <a:t>2016</a:t>
            </a:r>
            <a:r>
              <a:rPr lang="pt-BR" sz="1700">
                <a:solidFill>
                  <a:srgbClr val="000000"/>
                </a:solidFill>
              </a:rPr>
              <a:t>, Julia Bossman elencou 9 grandes desafios da ética em IA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279" name="Google Shape;279;p43"/>
          <p:cNvSpPr txBox="1"/>
          <p:nvPr/>
        </p:nvSpPr>
        <p:spPr>
          <a:xfrm>
            <a:off x="4144550" y="4725500"/>
            <a:ext cx="4999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Fonte: </a:t>
            </a:r>
            <a:r>
              <a:rPr lang="pt-BR" sz="900" u="sng">
                <a:solidFill>
                  <a:schemeClr val="hlink"/>
                </a:solidFill>
                <a:hlinkClick r:id="rId3"/>
              </a:rPr>
              <a:t>https://www.weforum.org/agenda/2016/10/top-10-ethical-issues-in-artificial-intelligence/</a:t>
            </a:r>
            <a:endParaRPr sz="900"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415050" y="1671900"/>
            <a:ext cx="8520600" cy="29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pt-BR" sz="1600">
                <a:solidFill>
                  <a:srgbClr val="000000"/>
                </a:solidFill>
              </a:rPr>
              <a:t>Desemprego:</a:t>
            </a:r>
            <a:r>
              <a:rPr lang="pt-BR" sz="1600">
                <a:solidFill>
                  <a:srgbClr val="000000"/>
                </a:solidFill>
              </a:rPr>
              <a:t> o que acontece quando não houver mais empregos?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b="1" lang="pt-BR" sz="1600">
                <a:solidFill>
                  <a:srgbClr val="000000"/>
                </a:solidFill>
              </a:rPr>
              <a:t>Desigualdade:</a:t>
            </a:r>
            <a:r>
              <a:rPr lang="pt-BR" sz="1600">
                <a:solidFill>
                  <a:srgbClr val="000000"/>
                </a:solidFill>
              </a:rPr>
              <a:t> como </a:t>
            </a:r>
            <a:r>
              <a:rPr lang="pt-BR" sz="1600">
                <a:solidFill>
                  <a:srgbClr val="000000"/>
                </a:solidFill>
              </a:rPr>
              <a:t>nós</a:t>
            </a:r>
            <a:r>
              <a:rPr lang="pt-BR" sz="1600">
                <a:solidFill>
                  <a:srgbClr val="000000"/>
                </a:solidFill>
              </a:rPr>
              <a:t> </a:t>
            </a:r>
            <a:r>
              <a:rPr lang="pt-BR" sz="1600">
                <a:solidFill>
                  <a:srgbClr val="000000"/>
                </a:solidFill>
              </a:rPr>
              <a:t>distribuímos</a:t>
            </a:r>
            <a:r>
              <a:rPr lang="pt-BR" sz="1600">
                <a:solidFill>
                  <a:srgbClr val="000000"/>
                </a:solidFill>
              </a:rPr>
              <a:t> a riqueza gerada por máquinas?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b="1" lang="pt-BR" sz="1600">
                <a:solidFill>
                  <a:srgbClr val="000000"/>
                </a:solidFill>
              </a:rPr>
              <a:t>Humanidade:</a:t>
            </a:r>
            <a:r>
              <a:rPr lang="pt-BR" sz="1600">
                <a:solidFill>
                  <a:srgbClr val="000000"/>
                </a:solidFill>
              </a:rPr>
              <a:t> como as máquinas vão afetar nosso comportamento e interação?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b="1" lang="pt-BR" sz="1600">
                <a:solidFill>
                  <a:srgbClr val="000000"/>
                </a:solidFill>
              </a:rPr>
              <a:t>Estupidez artificial:</a:t>
            </a:r>
            <a:r>
              <a:rPr lang="pt-BR" sz="1600">
                <a:solidFill>
                  <a:srgbClr val="000000"/>
                </a:solidFill>
              </a:rPr>
              <a:t> como nos proteger de erros aprendidos por uma máquina?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b="1" lang="pt-BR" sz="1600">
                <a:solidFill>
                  <a:srgbClr val="000000"/>
                </a:solidFill>
              </a:rPr>
              <a:t>Robôs racistas:</a:t>
            </a:r>
            <a:r>
              <a:rPr lang="pt-BR" sz="1600">
                <a:solidFill>
                  <a:srgbClr val="000000"/>
                </a:solidFill>
              </a:rPr>
              <a:t> como eliminar o viés de máquinas?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b="1" lang="pt-BR" sz="1600">
                <a:solidFill>
                  <a:srgbClr val="000000"/>
                </a:solidFill>
              </a:rPr>
              <a:t>Segurança: </a:t>
            </a:r>
            <a:r>
              <a:rPr lang="pt-BR" sz="1600">
                <a:solidFill>
                  <a:srgbClr val="000000"/>
                </a:solidFill>
              </a:rPr>
              <a:t>como manter uma IA segura de um adversário (em um contexto bélico)?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b="1" lang="pt-BR" sz="1600">
                <a:solidFill>
                  <a:srgbClr val="000000"/>
                </a:solidFill>
              </a:rPr>
              <a:t>Mentes maliciosas:</a:t>
            </a:r>
            <a:r>
              <a:rPr lang="pt-BR" sz="1600">
                <a:solidFill>
                  <a:srgbClr val="000000"/>
                </a:solidFill>
              </a:rPr>
              <a:t> como nos protegemos de </a:t>
            </a:r>
            <a:r>
              <a:rPr lang="pt-BR" sz="1600">
                <a:solidFill>
                  <a:srgbClr val="000000"/>
                </a:solidFill>
              </a:rPr>
              <a:t>consequências</a:t>
            </a:r>
            <a:r>
              <a:rPr lang="pt-BR" sz="1600">
                <a:solidFill>
                  <a:srgbClr val="000000"/>
                </a:solidFill>
              </a:rPr>
              <a:t> indesejadas?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b="1" lang="pt-BR" sz="1600">
                <a:solidFill>
                  <a:srgbClr val="000000"/>
                </a:solidFill>
              </a:rPr>
              <a:t>Singularidade:</a:t>
            </a:r>
            <a:r>
              <a:rPr lang="pt-BR" sz="1600">
                <a:solidFill>
                  <a:srgbClr val="000000"/>
                </a:solidFill>
              </a:rPr>
              <a:t> como manter controle de um sistema de IA complexo?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b="1" lang="pt-BR" sz="1600">
                <a:solidFill>
                  <a:srgbClr val="000000"/>
                </a:solidFill>
              </a:rPr>
              <a:t>Direitos de robô:</a:t>
            </a:r>
            <a:r>
              <a:rPr lang="pt-BR" sz="1600">
                <a:solidFill>
                  <a:srgbClr val="000000"/>
                </a:solidFill>
              </a:rPr>
              <a:t> como nós definimos o tratamento que um humano deve dar a um robô?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Ética em IA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86" name="Google Shape;286;p44"/>
          <p:cNvSpPr txBox="1"/>
          <p:nvPr>
            <p:ph idx="1" type="body"/>
          </p:nvPr>
        </p:nvSpPr>
        <p:spPr>
          <a:xfrm>
            <a:off x="162925" y="948000"/>
            <a:ext cx="8520600" cy="3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>
                <a:solidFill>
                  <a:srgbClr val="000000"/>
                </a:solidFill>
              </a:rPr>
              <a:t>Portanto, a área de Ética em IA é importante para </a:t>
            </a:r>
            <a:r>
              <a:rPr b="1" lang="pt-BR" sz="1900">
                <a:solidFill>
                  <a:srgbClr val="000000"/>
                </a:solidFill>
              </a:rPr>
              <a:t>apontar os riscos e os benefícios do uso de IA e estabelecer diretrizes para o uso responsável</a:t>
            </a:r>
            <a:endParaRPr b="1" sz="19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pt-BR" sz="1900">
                <a:solidFill>
                  <a:srgbClr val="000000"/>
                </a:solidFill>
              </a:rPr>
              <a:t>Porém, para além da teoria, a área tenta entender e desenvolver tecnologias que </a:t>
            </a:r>
            <a:r>
              <a:rPr lang="pt-BR" sz="1900">
                <a:solidFill>
                  <a:srgbClr val="000000"/>
                </a:solidFill>
              </a:rPr>
              <a:t>tornem</a:t>
            </a:r>
            <a:r>
              <a:rPr lang="pt-BR" sz="1900">
                <a:solidFill>
                  <a:srgbClr val="000000"/>
                </a:solidFill>
              </a:rPr>
              <a:t> IAs mais responsáveis</a:t>
            </a:r>
            <a:endParaRPr sz="1900">
              <a:solidFill>
                <a:srgbClr val="000000"/>
              </a:solidFill>
            </a:endParaRPr>
          </a:p>
          <a:p>
            <a:pPr indent="-3492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pt-BR" sz="1900">
                <a:solidFill>
                  <a:srgbClr val="000000"/>
                </a:solidFill>
              </a:rPr>
              <a:t>Essa é parte mais difícil e desafiadora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pt-BR" sz="1900">
                <a:solidFill>
                  <a:srgbClr val="000000"/>
                </a:solidFill>
              </a:rPr>
              <a:t>Por exemplo: </a:t>
            </a:r>
            <a:r>
              <a:rPr b="1" lang="pt-BR" sz="1900">
                <a:solidFill>
                  <a:srgbClr val="000000"/>
                </a:solidFill>
              </a:rPr>
              <a:t>como desenvolver algoritmos que sejam menos propícios a incorporar o viés que nós seres humanos temos?</a:t>
            </a:r>
            <a:endParaRPr b="1" sz="1900">
              <a:solidFill>
                <a:srgbClr val="000000"/>
              </a:solidFill>
            </a:endParaRPr>
          </a:p>
          <a:p>
            <a:pPr indent="-3492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pt-BR" sz="1900">
                <a:solidFill>
                  <a:srgbClr val="000000"/>
                </a:solidFill>
              </a:rPr>
              <a:t>Não existe consenso!</a:t>
            </a:r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/>
              <a:t>Exemplos que envolvem desafios técnicos</a:t>
            </a:r>
            <a:endParaRPr b="1" sz="44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97" name="Google Shape;297;p46"/>
          <p:cNvSpPr txBox="1"/>
          <p:nvPr>
            <p:ph idx="1" type="body"/>
          </p:nvPr>
        </p:nvSpPr>
        <p:spPr>
          <a:xfrm>
            <a:off x="162925" y="948000"/>
            <a:ext cx="8520600" cy="3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>
                <a:solidFill>
                  <a:srgbClr val="000000"/>
                </a:solidFill>
              </a:rPr>
              <a:t>Um dos principais desafios técnicos da área é como contornar o problema do </a:t>
            </a:r>
            <a:r>
              <a:rPr b="1" lang="pt-BR" sz="2000">
                <a:solidFill>
                  <a:srgbClr val="000000"/>
                </a:solidFill>
              </a:rPr>
              <a:t>viés nos dados (</a:t>
            </a:r>
            <a:r>
              <a:rPr b="1" i="1" lang="pt-BR" sz="2000">
                <a:solidFill>
                  <a:srgbClr val="000000"/>
                </a:solidFill>
              </a:rPr>
              <a:t>data bias</a:t>
            </a:r>
            <a:r>
              <a:rPr b="1" lang="pt-BR" sz="2000">
                <a:solidFill>
                  <a:srgbClr val="000000"/>
                </a:solidFill>
              </a:rPr>
              <a:t>)</a:t>
            </a:r>
            <a:endParaRPr b="1" sz="20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pt-BR" sz="2000">
                <a:solidFill>
                  <a:srgbClr val="000000"/>
                </a:solidFill>
              </a:rPr>
              <a:t>Em resumo, algoritmos de aprendizado de máquina aprendem por meio dos dados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b="1" lang="pt-BR" sz="2000">
                <a:solidFill>
                  <a:srgbClr val="000000"/>
                </a:solidFill>
              </a:rPr>
              <a:t>Esses dados podem estar enviesados e isso gera um viés</a:t>
            </a:r>
            <a:endParaRPr b="1" sz="2000">
              <a:solidFill>
                <a:srgbClr val="000000"/>
              </a:solidFill>
            </a:endParaRPr>
          </a:p>
          <a:p>
            <a:pPr indent="-3556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pt-BR" sz="2000">
                <a:solidFill>
                  <a:srgbClr val="000000"/>
                </a:solidFill>
              </a:rPr>
              <a:t>Viés de gênero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pt-BR" sz="2000">
                <a:solidFill>
                  <a:srgbClr val="000000"/>
                </a:solidFill>
              </a:rPr>
              <a:t>Viés de cor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pt-BR" sz="2000">
                <a:solidFill>
                  <a:srgbClr val="000000"/>
                </a:solidFill>
              </a:rPr>
              <a:t>Viés de classe social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pt-BR" sz="2000">
                <a:solidFill>
                  <a:srgbClr val="000000"/>
                </a:solidFill>
              </a:rPr>
              <a:t>Viés político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pt-BR" sz="2000">
                <a:solidFill>
                  <a:srgbClr val="000000"/>
                </a:solidFill>
              </a:rPr>
              <a:t>etc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03" name="Google Shape;303;p47"/>
          <p:cNvSpPr txBox="1"/>
          <p:nvPr>
            <p:ph idx="1" type="body"/>
          </p:nvPr>
        </p:nvSpPr>
        <p:spPr>
          <a:xfrm>
            <a:off x="162925" y="948000"/>
            <a:ext cx="8520600" cy="40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7503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73"/>
              <a:buChar char="●"/>
            </a:pPr>
            <a:r>
              <a:rPr lang="pt-BR" sz="1872">
                <a:solidFill>
                  <a:srgbClr val="000000"/>
                </a:solidFill>
              </a:rPr>
              <a:t>Nossa sociedade possui </a:t>
            </a:r>
            <a:r>
              <a:rPr b="1" lang="pt-BR" sz="1872">
                <a:solidFill>
                  <a:srgbClr val="000000"/>
                </a:solidFill>
              </a:rPr>
              <a:t>MUITO</a:t>
            </a:r>
            <a:r>
              <a:rPr lang="pt-BR" sz="1872">
                <a:solidFill>
                  <a:srgbClr val="000000"/>
                </a:solidFill>
              </a:rPr>
              <a:t> viés!</a:t>
            </a:r>
            <a:endParaRPr sz="1872">
              <a:solidFill>
                <a:srgbClr val="000000"/>
              </a:solidFill>
            </a:endParaRPr>
          </a:p>
          <a:p>
            <a:pPr indent="-347503" lvl="1" marL="9144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3"/>
              <a:buChar char="○"/>
            </a:pPr>
            <a:r>
              <a:rPr lang="pt-BR" sz="1872">
                <a:solidFill>
                  <a:srgbClr val="000000"/>
                </a:solidFill>
              </a:rPr>
              <a:t>Consequentemente, isso </a:t>
            </a:r>
            <a:r>
              <a:rPr lang="pt-BR" sz="1872">
                <a:solidFill>
                  <a:srgbClr val="000000"/>
                </a:solidFill>
              </a:rPr>
              <a:t>é</a:t>
            </a:r>
            <a:r>
              <a:rPr lang="pt-BR" sz="1872">
                <a:solidFill>
                  <a:srgbClr val="000000"/>
                </a:solidFill>
              </a:rPr>
              <a:t> transmitido para um algoritmo</a:t>
            </a:r>
            <a:endParaRPr sz="1872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872">
              <a:solidFill>
                <a:srgbClr val="000000"/>
              </a:solidFill>
            </a:endParaRPr>
          </a:p>
          <a:p>
            <a:pPr indent="-347503" lvl="0" marL="45720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73"/>
              <a:buChar char="●"/>
            </a:pPr>
            <a:r>
              <a:rPr lang="pt-BR" sz="1872">
                <a:solidFill>
                  <a:srgbClr val="000000"/>
                </a:solidFill>
              </a:rPr>
              <a:t>Um exemplo sutil de viés:</a:t>
            </a:r>
            <a:endParaRPr sz="1872">
              <a:solidFill>
                <a:srgbClr val="000000"/>
              </a:solidFill>
            </a:endParaRPr>
          </a:p>
          <a:p>
            <a:pPr indent="-347503" lvl="1" marL="9144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3"/>
              <a:buChar char="○"/>
            </a:pPr>
            <a:r>
              <a:rPr lang="pt-BR" sz="1872">
                <a:solidFill>
                  <a:srgbClr val="000000"/>
                </a:solidFill>
              </a:rPr>
              <a:t>Maioria dos </a:t>
            </a:r>
            <a:r>
              <a:rPr lang="pt-BR" sz="1872">
                <a:solidFill>
                  <a:srgbClr val="000000"/>
                </a:solidFill>
              </a:rPr>
              <a:t>assistentes</a:t>
            </a:r>
            <a:r>
              <a:rPr lang="pt-BR" sz="1872">
                <a:solidFill>
                  <a:srgbClr val="000000"/>
                </a:solidFill>
              </a:rPr>
              <a:t> de voz tem nome de mulher</a:t>
            </a:r>
            <a:endParaRPr sz="1872">
              <a:solidFill>
                <a:srgbClr val="000000"/>
              </a:solidFill>
            </a:endParaRPr>
          </a:p>
          <a:p>
            <a:pPr indent="-347503" lvl="2" marL="13716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3"/>
              <a:buChar char="■"/>
            </a:pPr>
            <a:r>
              <a:rPr lang="pt-BR" sz="1872">
                <a:solidFill>
                  <a:srgbClr val="000000"/>
                </a:solidFill>
              </a:rPr>
              <a:t>Alexa, Siri, Cortana, Aura, etc</a:t>
            </a:r>
            <a:endParaRPr sz="1872">
              <a:solidFill>
                <a:srgbClr val="000000"/>
              </a:solidFill>
            </a:endParaRPr>
          </a:p>
          <a:p>
            <a:pPr indent="-347503" lvl="2" marL="13716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3"/>
              <a:buChar char="■"/>
            </a:pPr>
            <a:r>
              <a:rPr lang="pt-BR" sz="1872">
                <a:solidFill>
                  <a:srgbClr val="000000"/>
                </a:solidFill>
              </a:rPr>
              <a:t>Nome do primeiro chatbot (1960s): Eliza</a:t>
            </a:r>
            <a:endParaRPr sz="1872">
              <a:solidFill>
                <a:srgbClr val="000000"/>
              </a:solidFill>
            </a:endParaRPr>
          </a:p>
          <a:p>
            <a:pPr indent="-347503" lvl="1" marL="9144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3"/>
              <a:buChar char="○"/>
            </a:pPr>
            <a:r>
              <a:rPr b="1" lang="pt-BR" sz="1872">
                <a:solidFill>
                  <a:srgbClr val="000000"/>
                </a:solidFill>
              </a:rPr>
              <a:t>Isso é um viés de gênero!</a:t>
            </a:r>
            <a:endParaRPr b="1" sz="1872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872">
              <a:solidFill>
                <a:srgbClr val="000000"/>
              </a:solidFill>
            </a:endParaRPr>
          </a:p>
          <a:p>
            <a:pPr indent="-347503" lvl="0" marL="45720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73"/>
              <a:buChar char="●"/>
            </a:pPr>
            <a:r>
              <a:rPr lang="pt-BR" sz="1872">
                <a:solidFill>
                  <a:srgbClr val="000000"/>
                </a:solidFill>
              </a:rPr>
              <a:t>Obviamente, é indesejável</a:t>
            </a:r>
            <a:endParaRPr sz="1872">
              <a:solidFill>
                <a:srgbClr val="000000"/>
              </a:solidFill>
            </a:endParaRPr>
          </a:p>
          <a:p>
            <a:pPr indent="-347503" lvl="1" marL="9144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3"/>
              <a:buChar char="○"/>
            </a:pPr>
            <a:r>
              <a:rPr lang="pt-BR" sz="1872">
                <a:solidFill>
                  <a:srgbClr val="000000"/>
                </a:solidFill>
              </a:rPr>
              <a:t>Mas, como nos livrar dele?</a:t>
            </a:r>
            <a:endParaRPr sz="1872">
              <a:solidFill>
                <a:srgbClr val="000000"/>
              </a:solidFill>
            </a:endParaRPr>
          </a:p>
          <a:p>
            <a:pPr indent="-347503" lvl="1" marL="9144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3"/>
              <a:buChar char="○"/>
            </a:pPr>
            <a:r>
              <a:rPr lang="pt-BR" sz="1872">
                <a:solidFill>
                  <a:srgbClr val="000000"/>
                </a:solidFill>
              </a:rPr>
              <a:t>Não existe consenso</a:t>
            </a:r>
            <a:endParaRPr sz="1872">
              <a:solidFill>
                <a:srgbClr val="000000"/>
              </a:solidFill>
            </a:endParaRPr>
          </a:p>
          <a:p>
            <a:pPr indent="-347503" lvl="2" marL="13716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3"/>
              <a:buChar char="■"/>
            </a:pPr>
            <a:r>
              <a:rPr lang="pt-BR" sz="1872">
                <a:solidFill>
                  <a:srgbClr val="000000"/>
                </a:solidFill>
              </a:rPr>
              <a:t>Há uma corrente que diz que é problemas dos dados</a:t>
            </a:r>
            <a:endParaRPr sz="1872">
              <a:solidFill>
                <a:srgbClr val="000000"/>
              </a:solidFill>
            </a:endParaRPr>
          </a:p>
          <a:p>
            <a:pPr indent="-347503" lvl="2" marL="13716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3"/>
              <a:buChar char="■"/>
            </a:pPr>
            <a:r>
              <a:rPr lang="pt-BR" sz="1872">
                <a:solidFill>
                  <a:srgbClr val="000000"/>
                </a:solidFill>
              </a:rPr>
              <a:t>Outra corrente aponta que são os dados e os algoritmos</a:t>
            </a:r>
            <a:endParaRPr sz="1872">
              <a:solidFill>
                <a:srgbClr val="000000"/>
              </a:solidFill>
            </a:endParaRPr>
          </a:p>
          <a:p>
            <a:pPr indent="-347503" lvl="2" marL="13716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3"/>
              <a:buChar char="■"/>
            </a:pPr>
            <a:r>
              <a:rPr lang="pt-BR" sz="1872">
                <a:solidFill>
                  <a:srgbClr val="000000"/>
                </a:solidFill>
              </a:rPr>
              <a:t>É um tópico aberto de pesquisa</a:t>
            </a:r>
            <a:endParaRPr sz="1872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872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872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87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viés de gênero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09" name="Google Shape;309;p48"/>
          <p:cNvSpPr txBox="1"/>
          <p:nvPr>
            <p:ph idx="1" type="body"/>
          </p:nvPr>
        </p:nvSpPr>
        <p:spPr>
          <a:xfrm>
            <a:off x="162925" y="871800"/>
            <a:ext cx="8520600" cy="40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>
                <a:solidFill>
                  <a:srgbClr val="000000"/>
                </a:solidFill>
              </a:rPr>
              <a:t>Uma universidade norte-americana construiu uma IA para selecionar estudantes (seria similar ao vestibular)</a:t>
            </a:r>
            <a:endParaRPr sz="1900">
              <a:solidFill>
                <a:srgbClr val="000000"/>
              </a:solidFill>
            </a:endParaRPr>
          </a:p>
          <a:p>
            <a:pPr indent="-3492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pt-BR" sz="1900">
                <a:solidFill>
                  <a:srgbClr val="000000"/>
                </a:solidFill>
              </a:rPr>
              <a:t>Pegaram a base de dados interna</a:t>
            </a:r>
            <a:endParaRPr sz="1900">
              <a:solidFill>
                <a:srgbClr val="000000"/>
              </a:solidFill>
            </a:endParaRPr>
          </a:p>
          <a:p>
            <a:pPr indent="-3492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pt-BR" sz="1900">
                <a:solidFill>
                  <a:srgbClr val="000000"/>
                </a:solidFill>
              </a:rPr>
              <a:t>Otimizaram o algoritmo</a:t>
            </a:r>
            <a:endParaRPr sz="1900">
              <a:solidFill>
                <a:srgbClr val="000000"/>
              </a:solidFill>
            </a:endParaRPr>
          </a:p>
          <a:p>
            <a:pPr indent="-3492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pt-BR" sz="1900">
                <a:solidFill>
                  <a:srgbClr val="000000"/>
                </a:solidFill>
              </a:rPr>
              <a:t>Colocaram em produção</a:t>
            </a:r>
            <a:endParaRPr sz="1900">
              <a:solidFill>
                <a:srgbClr val="000000"/>
              </a:solidFill>
            </a:endParaRPr>
          </a:p>
          <a:p>
            <a:pPr indent="-3492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pt-BR" sz="1900">
                <a:solidFill>
                  <a:srgbClr val="000000"/>
                </a:solidFill>
              </a:rPr>
              <a:t>Resultado: </a:t>
            </a:r>
            <a:r>
              <a:rPr b="1" lang="pt-BR" sz="1900">
                <a:solidFill>
                  <a:srgbClr val="000000"/>
                </a:solidFill>
              </a:rPr>
              <a:t>o algoritmo só selecionava homens</a:t>
            </a:r>
            <a:r>
              <a:rPr lang="pt-BR" sz="1900">
                <a:solidFill>
                  <a:srgbClr val="000000"/>
                </a:solidFill>
              </a:rPr>
              <a:t>!</a:t>
            </a:r>
            <a:endParaRPr sz="19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b="1" lang="pt-BR" sz="1900">
                <a:solidFill>
                  <a:srgbClr val="000000"/>
                </a:solidFill>
              </a:rPr>
              <a:t>Por quê?</a:t>
            </a:r>
            <a:endParaRPr b="1" sz="19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viés de gênero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15" name="Google Shape;315;p49"/>
          <p:cNvSpPr txBox="1"/>
          <p:nvPr>
            <p:ph idx="1" type="body"/>
          </p:nvPr>
        </p:nvSpPr>
        <p:spPr>
          <a:xfrm>
            <a:off x="162925" y="871800"/>
            <a:ext cx="8520600" cy="40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>
                <a:solidFill>
                  <a:srgbClr val="000000"/>
                </a:solidFill>
              </a:rPr>
              <a:t>Uma universidade </a:t>
            </a:r>
            <a:r>
              <a:rPr lang="pt-BR" sz="1900">
                <a:solidFill>
                  <a:srgbClr val="000000"/>
                </a:solidFill>
              </a:rPr>
              <a:t>norte-americana</a:t>
            </a:r>
            <a:r>
              <a:rPr lang="pt-BR" sz="1900">
                <a:solidFill>
                  <a:srgbClr val="000000"/>
                </a:solidFill>
              </a:rPr>
              <a:t> construiu uma IA para selecionar estudantes (seria similar ao vestibular)</a:t>
            </a:r>
            <a:endParaRPr sz="1900">
              <a:solidFill>
                <a:srgbClr val="000000"/>
              </a:solidFill>
            </a:endParaRPr>
          </a:p>
          <a:p>
            <a:pPr indent="-34925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pt-BR" sz="1900">
                <a:solidFill>
                  <a:srgbClr val="000000"/>
                </a:solidFill>
              </a:rPr>
              <a:t>Pegaram a base de dados interna</a:t>
            </a:r>
            <a:endParaRPr sz="1900">
              <a:solidFill>
                <a:srgbClr val="000000"/>
              </a:solidFill>
            </a:endParaRPr>
          </a:p>
          <a:p>
            <a:pPr indent="-34925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pt-BR" sz="1900">
                <a:solidFill>
                  <a:srgbClr val="000000"/>
                </a:solidFill>
              </a:rPr>
              <a:t>Otimizaram o algoritmo</a:t>
            </a:r>
            <a:endParaRPr sz="1900">
              <a:solidFill>
                <a:srgbClr val="000000"/>
              </a:solidFill>
            </a:endParaRPr>
          </a:p>
          <a:p>
            <a:pPr indent="-34925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pt-BR" sz="1900">
                <a:solidFill>
                  <a:srgbClr val="000000"/>
                </a:solidFill>
              </a:rPr>
              <a:t>Colocaram em produção</a:t>
            </a:r>
            <a:endParaRPr sz="1900">
              <a:solidFill>
                <a:srgbClr val="000000"/>
              </a:solidFill>
            </a:endParaRPr>
          </a:p>
          <a:p>
            <a:pPr indent="-34925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pt-BR" sz="1900">
                <a:solidFill>
                  <a:srgbClr val="000000"/>
                </a:solidFill>
              </a:rPr>
              <a:t>Resultado: </a:t>
            </a:r>
            <a:r>
              <a:rPr b="1" lang="pt-BR" sz="1900">
                <a:solidFill>
                  <a:srgbClr val="000000"/>
                </a:solidFill>
              </a:rPr>
              <a:t>o algoritmo só selecionava homens</a:t>
            </a:r>
            <a:r>
              <a:rPr lang="pt-BR" sz="1900">
                <a:solidFill>
                  <a:srgbClr val="000000"/>
                </a:solidFill>
              </a:rPr>
              <a:t>!</a:t>
            </a:r>
            <a:endParaRPr sz="19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b="1" lang="pt-BR" sz="1900">
                <a:solidFill>
                  <a:srgbClr val="000000"/>
                </a:solidFill>
              </a:rPr>
              <a:t>Por quê?</a:t>
            </a:r>
            <a:endParaRPr b="1" sz="1900">
              <a:solidFill>
                <a:srgbClr val="000000"/>
              </a:solidFill>
            </a:endParaRPr>
          </a:p>
          <a:p>
            <a:pPr indent="-34925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pt-BR" sz="1900">
                <a:solidFill>
                  <a:srgbClr val="000000"/>
                </a:solidFill>
              </a:rPr>
              <a:t>Basicamente o algoritmo aprendeu que se olhasse apenas para o gênero ele já conseguiria uma acurácia alta de acerto</a:t>
            </a:r>
            <a:endParaRPr sz="1900">
              <a:solidFill>
                <a:srgbClr val="000000"/>
              </a:solidFill>
            </a:endParaRPr>
          </a:p>
          <a:p>
            <a:pPr indent="-34925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pt-BR" sz="1900">
                <a:solidFill>
                  <a:srgbClr val="000000"/>
                </a:solidFill>
              </a:rPr>
              <a:t>Independente das demais qualificações, o gênero já era suficiente</a:t>
            </a:r>
            <a:endParaRPr sz="1900">
              <a:solidFill>
                <a:srgbClr val="000000"/>
              </a:solidFill>
            </a:endParaRPr>
          </a:p>
          <a:p>
            <a:pPr indent="-34925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pt-BR" sz="1900">
                <a:solidFill>
                  <a:srgbClr val="000000"/>
                </a:solidFill>
              </a:rPr>
              <a:t>Isso é um exemplo clássico de viés direto!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viés de gênero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21" name="Google Shape;321;p50"/>
          <p:cNvSpPr txBox="1"/>
          <p:nvPr>
            <p:ph idx="1" type="body"/>
          </p:nvPr>
        </p:nvSpPr>
        <p:spPr>
          <a:xfrm>
            <a:off x="162925" y="871800"/>
            <a:ext cx="8520600" cy="40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Existem diversos outros exemplos muito mais sutis. Por exemplo, o Google Tradutor: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322" name="Google Shape;32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25" y="1807199"/>
            <a:ext cx="8080550" cy="15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25" y="1807199"/>
            <a:ext cx="8080550" cy="15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1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viés de gênero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29" name="Google Shape;329;p51"/>
          <p:cNvSpPr txBox="1"/>
          <p:nvPr>
            <p:ph idx="1" type="body"/>
          </p:nvPr>
        </p:nvSpPr>
        <p:spPr>
          <a:xfrm>
            <a:off x="162925" y="871800"/>
            <a:ext cx="8520600" cy="40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Existem diversos outros exemplos muito mais sutis. Por exemplo, o Google Tradutor: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330" name="Google Shape;330;p51"/>
          <p:cNvSpPr/>
          <p:nvPr/>
        </p:nvSpPr>
        <p:spPr>
          <a:xfrm>
            <a:off x="894875" y="2166825"/>
            <a:ext cx="439200" cy="26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1"/>
          <p:cNvSpPr txBox="1"/>
          <p:nvPr/>
        </p:nvSpPr>
        <p:spPr>
          <a:xfrm>
            <a:off x="1556025" y="3744350"/>
            <a:ext cx="6123300" cy="446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Não é possível definir o gênero da palavra </a:t>
            </a:r>
            <a:r>
              <a:rPr i="1"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friend</a:t>
            </a:r>
            <a:r>
              <a:rPr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(amigo(a))</a:t>
            </a:r>
            <a:endParaRPr/>
          </a:p>
        </p:txBody>
      </p:sp>
      <p:cxnSp>
        <p:nvCxnSpPr>
          <p:cNvPr id="332" name="Google Shape;332;p51"/>
          <p:cNvCxnSpPr>
            <a:stCxn id="330" idx="2"/>
            <a:endCxn id="331" idx="0"/>
          </p:cNvCxnSpPr>
          <p:nvPr/>
        </p:nvCxnSpPr>
        <p:spPr>
          <a:xfrm flipH="1" rot="-5400000">
            <a:off x="2208425" y="1335075"/>
            <a:ext cx="1315200" cy="35031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que é ética?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445825"/>
            <a:ext cx="85206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700"/>
              <a:t>Ética (do grego ethos: "caráter", "costume") é o </a:t>
            </a:r>
            <a:r>
              <a:rPr b="1" i="1" lang="pt-BR" sz="1700"/>
              <a:t>conjunto de padrões e valores morais de um grupo ou indivíduo.</a:t>
            </a:r>
            <a:r>
              <a:rPr i="1" lang="pt-BR" sz="1700"/>
              <a:t> A Ética procura responder a várias questões de âmbito moral, sendo as principais: </a:t>
            </a:r>
            <a:r>
              <a:rPr b="1" i="1" lang="pt-BR" sz="1700"/>
              <a:t>Como devemos viver?</a:t>
            </a:r>
            <a:r>
              <a:rPr i="1" lang="pt-BR" sz="1700"/>
              <a:t> ou </a:t>
            </a:r>
            <a:r>
              <a:rPr b="1" i="1" lang="pt-BR" sz="1700"/>
              <a:t>Como devemos agir?</a:t>
            </a:r>
            <a:endParaRPr b="1" i="1" sz="1700"/>
          </a:p>
        </p:txBody>
      </p:sp>
      <p:sp>
        <p:nvSpPr>
          <p:cNvPr id="83" name="Google Shape;83;p16"/>
          <p:cNvSpPr txBox="1"/>
          <p:nvPr/>
        </p:nvSpPr>
        <p:spPr>
          <a:xfrm>
            <a:off x="292550" y="9092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Wikipedia</a:t>
            </a:r>
            <a:r>
              <a:rPr b="1" lang="pt-BR" sz="17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b="1" u="sng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2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viés de gênero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38" name="Google Shape;338;p52"/>
          <p:cNvSpPr txBox="1"/>
          <p:nvPr>
            <p:ph idx="1" type="body"/>
          </p:nvPr>
        </p:nvSpPr>
        <p:spPr>
          <a:xfrm>
            <a:off x="162925" y="871800"/>
            <a:ext cx="8520600" cy="40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Existem diversos outros exemplos muito mais sutis. Por exemplo, o Google Tradutor: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339" name="Google Shape;339;p52"/>
          <p:cNvSpPr txBox="1"/>
          <p:nvPr/>
        </p:nvSpPr>
        <p:spPr>
          <a:xfrm>
            <a:off x="1670263" y="3744350"/>
            <a:ext cx="5912100" cy="446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Mas, o tradutor que assume que é uma mulher</a:t>
            </a:r>
            <a:endParaRPr/>
          </a:p>
        </p:txBody>
      </p:sp>
      <p:pic>
        <p:nvPicPr>
          <p:cNvPr id="340" name="Google Shape;3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25" y="1807199"/>
            <a:ext cx="8080550" cy="152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" name="Google Shape;341;p52"/>
          <p:cNvCxnSpPr>
            <a:stCxn id="342" idx="2"/>
            <a:endCxn id="339" idx="0"/>
          </p:cNvCxnSpPr>
          <p:nvPr/>
        </p:nvCxnSpPr>
        <p:spPr>
          <a:xfrm rot="5400000">
            <a:off x="4160037" y="2898850"/>
            <a:ext cx="1311900" cy="3792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" name="Google Shape;342;p52"/>
          <p:cNvSpPr/>
          <p:nvPr/>
        </p:nvSpPr>
        <p:spPr>
          <a:xfrm>
            <a:off x="4768287" y="2170300"/>
            <a:ext cx="474600" cy="26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3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viés de gênero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48" name="Google Shape;348;p53"/>
          <p:cNvSpPr txBox="1"/>
          <p:nvPr>
            <p:ph idx="1" type="body"/>
          </p:nvPr>
        </p:nvSpPr>
        <p:spPr>
          <a:xfrm>
            <a:off x="162925" y="871800"/>
            <a:ext cx="8520600" cy="40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Existem diversos outros exemplos muito mais sutis. Por exemplo, o Google Tradutor: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349" name="Google Shape;349;p53"/>
          <p:cNvSpPr txBox="1"/>
          <p:nvPr/>
        </p:nvSpPr>
        <p:spPr>
          <a:xfrm>
            <a:off x="1670263" y="3744350"/>
            <a:ext cx="5912100" cy="446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Isso é o problema?</a:t>
            </a:r>
            <a:endParaRPr b="1"/>
          </a:p>
        </p:txBody>
      </p:sp>
      <p:pic>
        <p:nvPicPr>
          <p:cNvPr id="350" name="Google Shape;35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25" y="1807199"/>
            <a:ext cx="8080550" cy="15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viés de gênero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56" name="Google Shape;356;p54"/>
          <p:cNvSpPr txBox="1"/>
          <p:nvPr>
            <p:ph idx="1" type="body"/>
          </p:nvPr>
        </p:nvSpPr>
        <p:spPr>
          <a:xfrm>
            <a:off x="162925" y="871800"/>
            <a:ext cx="8520600" cy="40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Existem diversos outros exemplos muito mais sutis. Por exemplo, o Google Tradutor: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357" name="Google Shape;357;p54"/>
          <p:cNvSpPr txBox="1"/>
          <p:nvPr/>
        </p:nvSpPr>
        <p:spPr>
          <a:xfrm>
            <a:off x="1670263" y="3744350"/>
            <a:ext cx="5912100" cy="708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Isso é o problema? </a:t>
            </a:r>
            <a:endParaRPr b="1"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Bom, depende do comportamento geral</a:t>
            </a:r>
            <a:endParaRPr b="1"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8" name="Google Shape;35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25" y="1807199"/>
            <a:ext cx="8080550" cy="15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viés de gênero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64" name="Google Shape;364;p55"/>
          <p:cNvSpPr txBox="1"/>
          <p:nvPr/>
        </p:nvSpPr>
        <p:spPr>
          <a:xfrm>
            <a:off x="1670263" y="3744350"/>
            <a:ext cx="5912100" cy="708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Agora, perceba que quando eu falo que o gênero neutro é rico, o algoritmo troca para masculino!</a:t>
            </a:r>
            <a:endParaRPr b="1"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5" name="Google Shape;365;p55"/>
          <p:cNvSpPr txBox="1"/>
          <p:nvPr>
            <p:ph idx="1" type="body"/>
          </p:nvPr>
        </p:nvSpPr>
        <p:spPr>
          <a:xfrm>
            <a:off x="162925" y="871800"/>
            <a:ext cx="8520600" cy="40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Existem diversos outros exemplos muito mais sutis. Por exemplo, o Google Tradutor: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366" name="Google Shape;36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988" y="1805801"/>
            <a:ext cx="8586674" cy="15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viés de gênero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72" name="Google Shape;372;p56"/>
          <p:cNvSpPr txBox="1"/>
          <p:nvPr/>
        </p:nvSpPr>
        <p:spPr>
          <a:xfrm>
            <a:off x="1670263" y="3744350"/>
            <a:ext cx="5912100" cy="708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Trocando o adjetivo. Agora temos o sujeito passa para feminino</a:t>
            </a:r>
            <a:endParaRPr b="1"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3" name="Google Shape;373;p56"/>
          <p:cNvSpPr txBox="1"/>
          <p:nvPr>
            <p:ph idx="1" type="body"/>
          </p:nvPr>
        </p:nvSpPr>
        <p:spPr>
          <a:xfrm>
            <a:off x="162925" y="871800"/>
            <a:ext cx="8520600" cy="26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Existem diversos outros exemplos muito mais sutis. Por exemplo, o Google Tradutor: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374" name="Google Shape;37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288" y="1883815"/>
            <a:ext cx="7496075" cy="13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viés de gênero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80" name="Google Shape;380;p57"/>
          <p:cNvSpPr txBox="1"/>
          <p:nvPr/>
        </p:nvSpPr>
        <p:spPr>
          <a:xfrm>
            <a:off x="1670263" y="3744350"/>
            <a:ext cx="5912100" cy="446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Trocando novamente… e agora é masculino!</a:t>
            </a:r>
            <a:endParaRPr b="1"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" name="Google Shape;381;p57"/>
          <p:cNvSpPr txBox="1"/>
          <p:nvPr>
            <p:ph idx="1" type="body"/>
          </p:nvPr>
        </p:nvSpPr>
        <p:spPr>
          <a:xfrm>
            <a:off x="162925" y="871800"/>
            <a:ext cx="8520600" cy="26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Existem diversos outros exemplos muito mais sutis. Por exemplo, o Google Tradutor: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382" name="Google Shape;3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50" y="1888474"/>
            <a:ext cx="7781001" cy="14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viés de gênero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88" name="Google Shape;388;p58"/>
          <p:cNvSpPr txBox="1"/>
          <p:nvPr/>
        </p:nvSpPr>
        <p:spPr>
          <a:xfrm>
            <a:off x="1670263" y="3744350"/>
            <a:ext cx="5912100" cy="446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Trocando novamente… e agora é masculino!</a:t>
            </a:r>
            <a:endParaRPr b="1"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9" name="Google Shape;389;p58"/>
          <p:cNvSpPr txBox="1"/>
          <p:nvPr>
            <p:ph idx="1" type="body"/>
          </p:nvPr>
        </p:nvSpPr>
        <p:spPr>
          <a:xfrm>
            <a:off x="162925" y="871800"/>
            <a:ext cx="8520600" cy="26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Existem diversos outros exemplos muito mais sutis. Por exemplo, o Google Tradutor: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390" name="Google Shape;39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50" y="1765250"/>
            <a:ext cx="8324525" cy="149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9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viés de gênero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96" name="Google Shape;396;p59"/>
          <p:cNvSpPr txBox="1"/>
          <p:nvPr/>
        </p:nvSpPr>
        <p:spPr>
          <a:xfrm>
            <a:off x="1670263" y="3515750"/>
            <a:ext cx="5912100" cy="1231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Esse é um problema extremamente difícil de solucionar. Um </a:t>
            </a:r>
            <a:r>
              <a:rPr b="1" i="1"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workaround </a:t>
            </a:r>
            <a:r>
              <a:rPr b="1"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poderia ser apresentar as duas opções, mas é um esforço a mais que a empresa precisa empregar</a:t>
            </a:r>
            <a:endParaRPr b="1"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7" name="Google Shape;397;p59"/>
          <p:cNvSpPr txBox="1"/>
          <p:nvPr>
            <p:ph idx="1" type="body"/>
          </p:nvPr>
        </p:nvSpPr>
        <p:spPr>
          <a:xfrm>
            <a:off x="162925" y="871800"/>
            <a:ext cx="8520600" cy="26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Existem diversos outros exemplos muito mais sutis. Por exemplo, o Google Tradutor: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398" name="Google Shape;39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50" y="1765250"/>
            <a:ext cx="8324525" cy="149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viés de gênero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04" name="Google Shape;404;p60"/>
          <p:cNvSpPr txBox="1"/>
          <p:nvPr>
            <p:ph idx="1" type="body"/>
          </p:nvPr>
        </p:nvSpPr>
        <p:spPr>
          <a:xfrm>
            <a:off x="162925" y="871800"/>
            <a:ext cx="8520600" cy="26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Mesmo experimento com o ChatGPT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405" name="Google Shape;40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575" y="2097626"/>
            <a:ext cx="6206851" cy="1606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1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viés de gênero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11" name="Google Shape;411;p61"/>
          <p:cNvSpPr txBox="1"/>
          <p:nvPr>
            <p:ph idx="1" type="body"/>
          </p:nvPr>
        </p:nvSpPr>
        <p:spPr>
          <a:xfrm>
            <a:off x="162925" y="643200"/>
            <a:ext cx="8520600" cy="26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Mesmo experimento com o ChatGPT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412" name="Google Shape;41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124" y="1133850"/>
            <a:ext cx="4968075" cy="37090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que é ética?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445825"/>
            <a:ext cx="85206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700"/>
              <a:t>Ramo da filosofia que estuda os </a:t>
            </a:r>
            <a:r>
              <a:rPr b="1" i="1" lang="pt-BR" sz="1700"/>
              <a:t>princípios que guiam o comportamento humano</a:t>
            </a:r>
            <a:r>
              <a:rPr i="1" lang="pt-BR" sz="1700"/>
              <a:t>, investigando o que é </a:t>
            </a:r>
            <a:r>
              <a:rPr b="1" i="1" lang="pt-BR" sz="1700"/>
              <a:t>certo ou errado, justo ou injusto</a:t>
            </a:r>
            <a:r>
              <a:rPr i="1" lang="pt-BR" sz="1700"/>
              <a:t>. Ela busca fundamentos racionais para a conduta, muitas vezes baseada em princípios universais ou contextuais.</a:t>
            </a:r>
            <a:endParaRPr b="1" i="1" sz="1700"/>
          </a:p>
        </p:txBody>
      </p:sp>
      <p:sp>
        <p:nvSpPr>
          <p:cNvPr id="90" name="Google Shape;90;p17"/>
          <p:cNvSpPr txBox="1"/>
          <p:nvPr/>
        </p:nvSpPr>
        <p:spPr>
          <a:xfrm>
            <a:off x="292550" y="9092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ChatGPT</a:t>
            </a:r>
            <a:r>
              <a:rPr b="1" lang="pt-BR" sz="17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b="1" u="sng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2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viés de raça/cor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18" name="Google Shape;418;p62"/>
          <p:cNvSpPr txBox="1"/>
          <p:nvPr>
            <p:ph idx="1" type="body"/>
          </p:nvPr>
        </p:nvSpPr>
        <p:spPr>
          <a:xfrm>
            <a:off x="162925" y="871800"/>
            <a:ext cx="8520600" cy="39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>
                <a:solidFill>
                  <a:srgbClr val="000000"/>
                </a:solidFill>
              </a:rPr>
              <a:t>Viés de raça/cor é outro extremamente presente nos algoritmos de IA</a:t>
            </a:r>
            <a:endParaRPr sz="21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pt-BR" sz="2100">
                <a:solidFill>
                  <a:srgbClr val="000000"/>
                </a:solidFill>
              </a:rPr>
              <a:t>Assim como no viés de gênero, existem os casos mais gritantes</a:t>
            </a:r>
            <a:endParaRPr sz="2100">
              <a:solidFill>
                <a:srgbClr val="000000"/>
              </a:solidFill>
            </a:endParaRPr>
          </a:p>
          <a:p>
            <a:pPr indent="-36195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</a:pPr>
            <a:r>
              <a:rPr lang="pt-BR" sz="2100">
                <a:solidFill>
                  <a:srgbClr val="000000"/>
                </a:solidFill>
              </a:rPr>
              <a:t>Por exemplo, uma IA que julga se uma pessoa </a:t>
            </a:r>
            <a:r>
              <a:rPr lang="pt-BR" sz="2100">
                <a:solidFill>
                  <a:srgbClr val="000000"/>
                </a:solidFill>
              </a:rPr>
              <a:t>é culpada</a:t>
            </a:r>
            <a:r>
              <a:rPr lang="pt-BR" sz="2100">
                <a:solidFill>
                  <a:srgbClr val="000000"/>
                </a:solidFill>
              </a:rPr>
              <a:t> ou não</a:t>
            </a:r>
            <a:endParaRPr sz="2100">
              <a:solidFill>
                <a:srgbClr val="000000"/>
              </a:solidFill>
            </a:endParaRPr>
          </a:p>
          <a:p>
            <a:pPr indent="-361950" lvl="2" marL="1371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■"/>
            </a:pPr>
            <a:r>
              <a:rPr lang="pt-BR" sz="2100">
                <a:solidFill>
                  <a:srgbClr val="000000"/>
                </a:solidFill>
              </a:rPr>
              <a:t>Adivinha quem sempre é culpado?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3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viés de raça/cor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24" name="Google Shape;424;p63"/>
          <p:cNvSpPr txBox="1"/>
          <p:nvPr>
            <p:ph idx="1" type="body"/>
          </p:nvPr>
        </p:nvSpPr>
        <p:spPr>
          <a:xfrm>
            <a:off x="162925" y="795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pt-BR" sz="1700">
                <a:solidFill>
                  <a:srgbClr val="000000"/>
                </a:solidFill>
              </a:rPr>
              <a:t>Exemplo grave: </a:t>
            </a:r>
            <a:r>
              <a:rPr lang="pt-BR" sz="1700">
                <a:solidFill>
                  <a:srgbClr val="000000"/>
                </a:solidFill>
              </a:rPr>
              <a:t>reconhecimento facial de pessoas negras e/ou deficientes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425" name="Google Shape;425;p63"/>
          <p:cNvSpPr txBox="1"/>
          <p:nvPr/>
        </p:nvSpPr>
        <p:spPr>
          <a:xfrm>
            <a:off x="917266" y="4612325"/>
            <a:ext cx="312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3"/>
              </a:rPr>
              <a:t>https://www.tiktok.com/@sociedadepretadospoetas/video/7045306381703924998</a:t>
            </a:r>
            <a:endParaRPr sz="1000"/>
          </a:p>
        </p:txBody>
      </p:sp>
      <p:pic>
        <p:nvPicPr>
          <p:cNvPr id="426" name="Google Shape;42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599" y="1294325"/>
            <a:ext cx="3061100" cy="2993074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3"/>
          <p:cNvSpPr txBox="1"/>
          <p:nvPr/>
        </p:nvSpPr>
        <p:spPr>
          <a:xfrm>
            <a:off x="5476025" y="43465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https://twitter.com/Zanfa/status/1776959716200997318</a:t>
            </a:r>
            <a:endParaRPr/>
          </a:p>
        </p:txBody>
      </p:sp>
      <p:pic>
        <p:nvPicPr>
          <p:cNvPr id="428" name="Google Shape;428;p63" title="c6bank-tiktok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075" y="1243900"/>
            <a:ext cx="2461100" cy="32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4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viés de raça/cor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34" name="Google Shape;434;p64"/>
          <p:cNvSpPr txBox="1"/>
          <p:nvPr>
            <p:ph idx="1" type="body"/>
          </p:nvPr>
        </p:nvSpPr>
        <p:spPr>
          <a:xfrm>
            <a:off x="162925" y="795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pt-BR" sz="1700">
                <a:solidFill>
                  <a:srgbClr val="000000"/>
                </a:solidFill>
              </a:rPr>
              <a:t>Exemplo gravíssimo: </a:t>
            </a:r>
            <a:r>
              <a:rPr lang="pt-BR" sz="1700">
                <a:solidFill>
                  <a:srgbClr val="000000"/>
                </a:solidFill>
              </a:rPr>
              <a:t>reconhecimento facial usado pela polícia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</p:txBody>
      </p:sp>
      <p:pic>
        <p:nvPicPr>
          <p:cNvPr id="435" name="Google Shape;43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711" y="1332275"/>
            <a:ext cx="3064674" cy="3189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6" name="Google Shape;436;p64"/>
          <p:cNvSpPr txBox="1"/>
          <p:nvPr/>
        </p:nvSpPr>
        <p:spPr>
          <a:xfrm>
            <a:off x="3022938" y="45218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u="sng">
                <a:solidFill>
                  <a:schemeClr val="hlink"/>
                </a:solidFill>
                <a:hlinkClick r:id="rId4"/>
              </a:rPr>
              <a:t>https://twitter.com/joantoniotb/status/1779856876584268110</a:t>
            </a:r>
            <a:endParaRPr sz="9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5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viés de raça/cor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42" name="Google Shape;442;p65"/>
          <p:cNvSpPr txBox="1"/>
          <p:nvPr>
            <p:ph idx="1" type="body"/>
          </p:nvPr>
        </p:nvSpPr>
        <p:spPr>
          <a:xfrm>
            <a:off x="162925" y="871800"/>
            <a:ext cx="8520600" cy="39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pt-BR" sz="2100">
                <a:solidFill>
                  <a:srgbClr val="000000"/>
                </a:solidFill>
              </a:rPr>
              <a:t>Porém, existem os </a:t>
            </a:r>
            <a:r>
              <a:rPr lang="pt-BR" sz="2100">
                <a:solidFill>
                  <a:srgbClr val="000000"/>
                </a:solidFill>
              </a:rPr>
              <a:t>vieses</a:t>
            </a:r>
            <a:r>
              <a:rPr lang="pt-BR" sz="2100">
                <a:solidFill>
                  <a:srgbClr val="000000"/>
                </a:solidFill>
              </a:rPr>
              <a:t> sutis que estão nos algoritmos</a:t>
            </a:r>
            <a:endParaRPr sz="2100">
              <a:solidFill>
                <a:srgbClr val="000000"/>
              </a:solidFill>
            </a:endParaRPr>
          </a:p>
          <a:p>
            <a:pPr indent="-36195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</a:pPr>
            <a:r>
              <a:rPr lang="pt-BR" sz="2100">
                <a:solidFill>
                  <a:srgbClr val="000000"/>
                </a:solidFill>
              </a:rPr>
              <a:t>Vamos usar como exemplo um caso que ganhou notoriedade por ocorrer no twitter</a:t>
            </a:r>
            <a:endParaRPr sz="2100">
              <a:solidFill>
                <a:srgbClr val="000000"/>
              </a:solidFill>
            </a:endParaRPr>
          </a:p>
          <a:p>
            <a:pPr indent="-361950" lvl="1" marL="9144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</a:pPr>
            <a:r>
              <a:rPr lang="pt-BR" sz="2100">
                <a:solidFill>
                  <a:srgbClr val="000000"/>
                </a:solidFill>
              </a:rPr>
              <a:t>O algoritmo de corte de imagens dava preferência para pessoas brancas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6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viés de raça/cor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448" name="Google Shape;44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50" y="804575"/>
            <a:ext cx="7771904" cy="40802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7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viés de raça/cor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54" name="Google Shape;454;p67"/>
          <p:cNvSpPr txBox="1"/>
          <p:nvPr>
            <p:ph idx="1" type="body"/>
          </p:nvPr>
        </p:nvSpPr>
        <p:spPr>
          <a:xfrm>
            <a:off x="162925" y="871800"/>
            <a:ext cx="5673900" cy="39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O time de engenharia do Twitter </a:t>
            </a:r>
            <a:r>
              <a:rPr lang="pt-BR" sz="1700"/>
              <a:t>(na época ele existia)</a:t>
            </a:r>
            <a:r>
              <a:rPr lang="pt-BR" sz="1700">
                <a:solidFill>
                  <a:srgbClr val="000000"/>
                </a:solidFill>
              </a:rPr>
              <a:t> investigou e achou o problema no algoritmo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Fizeram um post no blog de engenharia explicando os motivos e corrigiram o algoritmo</a:t>
            </a:r>
            <a:endParaRPr sz="1700">
              <a:solidFill>
                <a:srgbClr val="000000"/>
              </a:solidFill>
            </a:endParaRPr>
          </a:p>
          <a:p>
            <a:pPr indent="-3048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pt-BR" sz="1200" u="sng">
                <a:solidFill>
                  <a:schemeClr val="hlink"/>
                </a:solidFill>
                <a:hlinkClick r:id="rId3"/>
              </a:rPr>
              <a:t>https://blog.twitter.com/engineering/en_us/topics/insights/2021/sharing-learnings-about-our-image-cropping-algorithm</a:t>
            </a:r>
            <a:endParaRPr sz="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455" name="Google Shape;45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0050" y="550113"/>
            <a:ext cx="2133600" cy="42957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6" name="Google Shape;456;p67"/>
          <p:cNvSpPr/>
          <p:nvPr/>
        </p:nvSpPr>
        <p:spPr>
          <a:xfrm>
            <a:off x="3396825" y="3247600"/>
            <a:ext cx="2457625" cy="513050"/>
          </a:xfrm>
          <a:custGeom>
            <a:rect b="b" l="l" r="r" t="t"/>
            <a:pathLst>
              <a:path extrusionOk="0" h="20522" w="98305">
                <a:moveTo>
                  <a:pt x="0" y="2458"/>
                </a:moveTo>
                <a:cubicBezTo>
                  <a:pt x="4976" y="3702"/>
                  <a:pt x="8241" y="8596"/>
                  <a:pt x="12639" y="11235"/>
                </a:cubicBezTo>
                <a:cubicBezTo>
                  <a:pt x="19464" y="15330"/>
                  <a:pt x="27305" y="17749"/>
                  <a:pt x="35109" y="19310"/>
                </a:cubicBezTo>
                <a:cubicBezTo>
                  <a:pt x="56708" y="23630"/>
                  <a:pt x="82730" y="15575"/>
                  <a:pt x="98305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8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viés de raça/cor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62" name="Google Shape;462;p68"/>
          <p:cNvSpPr txBox="1"/>
          <p:nvPr>
            <p:ph idx="1" type="body"/>
          </p:nvPr>
        </p:nvSpPr>
        <p:spPr>
          <a:xfrm>
            <a:off x="162925" y="871800"/>
            <a:ext cx="8520600" cy="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Se abrirmos o mesmo tweet que denunciou o problema, ele não ocorre mais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463" name="Google Shape;46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425" y="1395550"/>
            <a:ext cx="3302070" cy="355650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9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viés de raça/cor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69" name="Google Shape;469;p69"/>
          <p:cNvSpPr txBox="1"/>
          <p:nvPr>
            <p:ph idx="1" type="body"/>
          </p:nvPr>
        </p:nvSpPr>
        <p:spPr>
          <a:xfrm>
            <a:off x="162925" y="871800"/>
            <a:ext cx="8520600" cy="26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Porém, departamentos de ética em tecnologia em geral de empresas são muito frágeis!</a:t>
            </a:r>
            <a:endParaRPr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pt-BR">
                <a:solidFill>
                  <a:srgbClr val="000000"/>
                </a:solidFill>
              </a:rPr>
              <a:t>Normalmente, eles “””””jogam contra””””” a empresa por tomar decisões que (quase sempre) vão contra a estratégia financeira da empresa</a:t>
            </a:r>
            <a:endParaRPr b="1">
              <a:solidFill>
                <a:srgbClr val="000000"/>
              </a:solidFill>
            </a:endParaRPr>
          </a:p>
          <a:p>
            <a:pPr indent="-3429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pt-BR" sz="1800">
                <a:solidFill>
                  <a:srgbClr val="000000"/>
                </a:solidFill>
              </a:rPr>
              <a:t>Resultado: muitas empresas não </a:t>
            </a:r>
            <a:r>
              <a:rPr lang="pt-BR" sz="1800">
                <a:solidFill>
                  <a:srgbClr val="000000"/>
                </a:solidFill>
              </a:rPr>
              <a:t>têm</a:t>
            </a:r>
            <a:r>
              <a:rPr lang="pt-BR" sz="1800">
                <a:solidFill>
                  <a:srgbClr val="000000"/>
                </a:solidFill>
              </a:rPr>
              <a:t> e muitas demitem os que </a:t>
            </a:r>
            <a:r>
              <a:rPr lang="pt-BR" sz="1800">
                <a:solidFill>
                  <a:srgbClr val="000000"/>
                </a:solidFill>
              </a:rPr>
              <a:t>têm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0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viés de raça/cor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75" name="Google Shape;475;p70"/>
          <p:cNvSpPr txBox="1"/>
          <p:nvPr>
            <p:ph idx="1" type="body"/>
          </p:nvPr>
        </p:nvSpPr>
        <p:spPr>
          <a:xfrm>
            <a:off x="162925" y="871800"/>
            <a:ext cx="8520600" cy="26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Porém, departamentos de ética em tecnologia em geral de empresas são muito frágeis!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1" lang="pt-BR" sz="1700">
                <a:solidFill>
                  <a:srgbClr val="000000"/>
                </a:solidFill>
              </a:rPr>
              <a:t>Normalmente, eles “””””jogam contra””””” a empresa por tomar decisões que (quase sempre) vão contra a estratégia financeira da empresa</a:t>
            </a:r>
            <a:endParaRPr b="1" sz="1700">
              <a:solidFill>
                <a:srgbClr val="000000"/>
              </a:solidFill>
            </a:endParaRPr>
          </a:p>
          <a:p>
            <a:pPr indent="-3365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pt-BR" sz="1700">
                <a:solidFill>
                  <a:srgbClr val="000000"/>
                </a:solidFill>
              </a:rPr>
              <a:t>Resultado: muitas empresas não têm e muitas demitem os que têm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476" name="Google Shape;47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625" y="2718998"/>
            <a:ext cx="4908650" cy="2188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1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viés de raça/cor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82" name="Google Shape;482;p71"/>
          <p:cNvSpPr txBox="1"/>
          <p:nvPr>
            <p:ph idx="1" type="body"/>
          </p:nvPr>
        </p:nvSpPr>
        <p:spPr>
          <a:xfrm>
            <a:off x="162925" y="871800"/>
            <a:ext cx="8520600" cy="26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O time do twitter que corrigiu essa falha no modelo, foi todo demitido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483" name="Google Shape;48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3601" y="1369250"/>
            <a:ext cx="2718700" cy="35811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que é ética?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738" y="2160375"/>
            <a:ext cx="4403324" cy="31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/>
          <p:nvPr/>
        </p:nvSpPr>
        <p:spPr>
          <a:xfrm>
            <a:off x="3948825" y="608075"/>
            <a:ext cx="3906000" cy="1652400"/>
          </a:xfrm>
          <a:prstGeom prst="wedgeRoundRectCallout">
            <a:avLst>
              <a:gd fmla="val -28571" name="adj1"/>
              <a:gd fmla="val 64291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Ética é como uma atitude permanente, um senso de prática do dia a dia. Uma vida honrada.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6312600" y="4609175"/>
            <a:ext cx="28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Aristóteles (384-322 AC)</a:t>
            </a:r>
            <a:endParaRPr sz="11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2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viés de raça/cor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89" name="Google Shape;489;p72"/>
          <p:cNvSpPr txBox="1"/>
          <p:nvPr>
            <p:ph idx="1" type="body"/>
          </p:nvPr>
        </p:nvSpPr>
        <p:spPr>
          <a:xfrm>
            <a:off x="162925" y="871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Mas, isso não é exclusividade do Xu</a:t>
            </a:r>
            <a:r>
              <a:rPr lang="pt-BR" sz="1700" strike="sngStrike">
                <a:solidFill>
                  <a:srgbClr val="000000"/>
                </a:solidFill>
              </a:rPr>
              <a:t>T</a:t>
            </a:r>
            <a:r>
              <a:rPr lang="pt-BR" sz="1700">
                <a:solidFill>
                  <a:srgbClr val="000000"/>
                </a:solidFill>
              </a:rPr>
              <a:t>witter…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490" name="Google Shape;49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550" y="3331625"/>
            <a:ext cx="5236850" cy="1484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1" name="Google Shape;49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4548" y="1444500"/>
            <a:ext cx="5024700" cy="16355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2" name="Google Shape;492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775" y="1444500"/>
            <a:ext cx="3349750" cy="215391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3" name="Google Shape;493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263" y="3679142"/>
            <a:ext cx="2790775" cy="1315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3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viés de confirmação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99" name="Google Shape;499;p73"/>
          <p:cNvSpPr txBox="1"/>
          <p:nvPr>
            <p:ph idx="1" type="body"/>
          </p:nvPr>
        </p:nvSpPr>
        <p:spPr>
          <a:xfrm>
            <a:off x="162925" y="871800"/>
            <a:ext cx="5802300" cy="3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Ainda sobre o tema de rede social, algoritmos de IA são extremamente úteis para amplificar o </a:t>
            </a:r>
            <a:r>
              <a:rPr b="1" lang="pt-BR" sz="1700">
                <a:solidFill>
                  <a:srgbClr val="000000"/>
                </a:solidFill>
              </a:rPr>
              <a:t>viés de confirmação</a:t>
            </a:r>
            <a:endParaRPr b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1" lang="pt-BR" sz="1700">
                <a:solidFill>
                  <a:srgbClr val="000000"/>
                </a:solidFill>
              </a:rPr>
              <a:t>Em outras palavras, o algoritmo aprende muito bem do que você gosta e só mostra aquilo que lhe convém!</a:t>
            </a:r>
            <a:endParaRPr b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Isso cria </a:t>
            </a:r>
            <a:r>
              <a:rPr b="1" lang="pt-BR" sz="1700">
                <a:solidFill>
                  <a:srgbClr val="000000"/>
                </a:solidFill>
              </a:rPr>
              <a:t>bolhas sociais</a:t>
            </a:r>
            <a:r>
              <a:rPr lang="pt-BR" sz="1700">
                <a:solidFill>
                  <a:srgbClr val="000000"/>
                </a:solidFill>
              </a:rPr>
              <a:t> que é muito perigoso para sociedade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1" lang="pt-BR" sz="1700">
                <a:solidFill>
                  <a:srgbClr val="000000"/>
                </a:solidFill>
              </a:rPr>
              <a:t>Esses algoritmos são extremamente lucrativos, mas é ético?</a:t>
            </a:r>
            <a:endParaRPr b="1" sz="1700">
              <a:solidFill>
                <a:srgbClr val="000000"/>
              </a:solidFill>
            </a:endParaRPr>
          </a:p>
        </p:txBody>
      </p:sp>
      <p:pic>
        <p:nvPicPr>
          <p:cNvPr id="500" name="Google Shape;50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4875" y="1301675"/>
            <a:ext cx="2468375" cy="24824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4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múltiplos vieses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06" name="Google Shape;506;p74"/>
          <p:cNvSpPr txBox="1"/>
          <p:nvPr>
            <p:ph idx="1" type="body"/>
          </p:nvPr>
        </p:nvSpPr>
        <p:spPr>
          <a:xfrm>
            <a:off x="162925" y="871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IAs generativas são extremamente enviesadas! Em praticamente tudo!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507" name="Google Shape;50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863" y="1694525"/>
            <a:ext cx="6482276" cy="2406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8" name="Google Shape;508;p74"/>
          <p:cNvSpPr txBox="1"/>
          <p:nvPr/>
        </p:nvSpPr>
        <p:spPr>
          <a:xfrm>
            <a:off x="1330875" y="4207000"/>
            <a:ext cx="651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hlink"/>
                </a:solidFill>
                <a:hlinkClick r:id="rId4"/>
              </a:rPr>
              <a:t>https://www.bloomberg.com/graphics/2023-generative-ai-bias/?leadSource=uverify%20wall</a:t>
            </a:r>
            <a:endParaRPr sz="12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5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múltiplos vieses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14" name="Google Shape;514;p75"/>
          <p:cNvSpPr txBox="1"/>
          <p:nvPr>
            <p:ph idx="1" type="body"/>
          </p:nvPr>
        </p:nvSpPr>
        <p:spPr>
          <a:xfrm>
            <a:off x="162925" y="871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IAs generativas são extremamente enviesadas! Em praticamente tudo!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515" name="Google Shape;51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46" y="2020575"/>
            <a:ext cx="4439350" cy="164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6" name="Google Shape;516;p75"/>
          <p:cNvSpPr/>
          <p:nvPr/>
        </p:nvSpPr>
        <p:spPr>
          <a:xfrm>
            <a:off x="5136300" y="1945025"/>
            <a:ext cx="3547200" cy="179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Foi realizado uma série de experimentos utilizando uma IA chamada </a:t>
            </a: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Stable Diffusion</a:t>
            </a: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. Foi solicitado que a IA gerasse pessoas baseado em profissões. Obviamente, o resultado foi cheio de vieses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6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múltiplos vieses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22" name="Google Shape;522;p76"/>
          <p:cNvSpPr txBox="1"/>
          <p:nvPr>
            <p:ph idx="1" type="body"/>
          </p:nvPr>
        </p:nvSpPr>
        <p:spPr>
          <a:xfrm>
            <a:off x="162925" y="871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Padrão de cor das pessoas de acordo com a profissão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523" name="Google Shape;52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938" y="1557850"/>
            <a:ext cx="7495736" cy="3394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7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múltiplos vieses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29" name="Google Shape;529;p77"/>
          <p:cNvSpPr txBox="1"/>
          <p:nvPr>
            <p:ph idx="1" type="body"/>
          </p:nvPr>
        </p:nvSpPr>
        <p:spPr>
          <a:xfrm>
            <a:off x="162925" y="871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Padrão de gênero das pessoas de acordo com a profissão</a:t>
            </a:r>
            <a:endParaRPr sz="1700">
              <a:solidFill>
                <a:srgbClr val="000000"/>
              </a:solidFill>
            </a:endParaRPr>
          </a:p>
        </p:txBody>
      </p:sp>
      <p:grpSp>
        <p:nvGrpSpPr>
          <p:cNvPr id="530" name="Google Shape;530;p77"/>
          <p:cNvGrpSpPr/>
          <p:nvPr/>
        </p:nvGrpSpPr>
        <p:grpSpPr>
          <a:xfrm>
            <a:off x="748425" y="1395200"/>
            <a:ext cx="7549058" cy="3394200"/>
            <a:chOff x="748425" y="1395200"/>
            <a:chExt cx="7549058" cy="3394200"/>
          </a:xfrm>
        </p:grpSpPr>
        <p:pic>
          <p:nvPicPr>
            <p:cNvPr id="531" name="Google Shape;531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8425" y="1395200"/>
              <a:ext cx="7549058" cy="3394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32" name="Google Shape;532;p77"/>
            <p:cNvSpPr/>
            <p:nvPr/>
          </p:nvSpPr>
          <p:spPr>
            <a:xfrm>
              <a:off x="6505025" y="1433550"/>
              <a:ext cx="1635300" cy="374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3" name="Google Shape;533;p77"/>
            <p:cNvSpPr/>
            <p:nvPr/>
          </p:nvSpPr>
          <p:spPr>
            <a:xfrm>
              <a:off x="8011625" y="1730025"/>
              <a:ext cx="128700" cy="265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8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múltiplos vieses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39" name="Google Shape;539;p78"/>
          <p:cNvSpPr txBox="1"/>
          <p:nvPr>
            <p:ph idx="1" type="body"/>
          </p:nvPr>
        </p:nvSpPr>
        <p:spPr>
          <a:xfrm>
            <a:off x="170125" y="67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Exemplo de pessoas geradas para um(a) </a:t>
            </a:r>
            <a:r>
              <a:rPr b="1" lang="pt-BR" sz="1700">
                <a:solidFill>
                  <a:srgbClr val="000000"/>
                </a:solidFill>
              </a:rPr>
              <a:t>Juíz(a)</a:t>
            </a:r>
            <a:endParaRPr b="1" sz="1700">
              <a:solidFill>
                <a:srgbClr val="000000"/>
              </a:solidFill>
            </a:endParaRPr>
          </a:p>
        </p:txBody>
      </p:sp>
      <p:pic>
        <p:nvPicPr>
          <p:cNvPr id="540" name="Google Shape;54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275" y="1186300"/>
            <a:ext cx="5446309" cy="3595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9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múltiplos vieses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46" name="Google Shape;546;p79"/>
          <p:cNvSpPr txBox="1"/>
          <p:nvPr>
            <p:ph idx="1" type="body"/>
          </p:nvPr>
        </p:nvSpPr>
        <p:spPr>
          <a:xfrm>
            <a:off x="170125" y="67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Exemplo de pessoas geradas para um(a) </a:t>
            </a:r>
            <a:r>
              <a:rPr b="1" lang="pt-BR" sz="1700">
                <a:solidFill>
                  <a:srgbClr val="000000"/>
                </a:solidFill>
              </a:rPr>
              <a:t>Advogado(a)</a:t>
            </a:r>
            <a:endParaRPr b="1" sz="1700">
              <a:solidFill>
                <a:srgbClr val="000000"/>
              </a:solidFill>
            </a:endParaRPr>
          </a:p>
        </p:txBody>
      </p:sp>
      <p:pic>
        <p:nvPicPr>
          <p:cNvPr id="547" name="Google Shape;54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988" y="1186300"/>
            <a:ext cx="5434014" cy="3595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0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múltiplos vieses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53" name="Google Shape;553;p80"/>
          <p:cNvSpPr txBox="1"/>
          <p:nvPr>
            <p:ph idx="1" type="body"/>
          </p:nvPr>
        </p:nvSpPr>
        <p:spPr>
          <a:xfrm>
            <a:off x="170125" y="67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Exemplo de pessoas geradas para um(a) </a:t>
            </a:r>
            <a:r>
              <a:rPr b="1" lang="pt-BR" sz="1700">
                <a:solidFill>
                  <a:srgbClr val="000000"/>
                </a:solidFill>
              </a:rPr>
              <a:t>Político</a:t>
            </a:r>
            <a:r>
              <a:rPr b="1" lang="pt-BR" sz="1700">
                <a:solidFill>
                  <a:srgbClr val="000000"/>
                </a:solidFill>
              </a:rPr>
              <a:t>(a)</a:t>
            </a:r>
            <a:endParaRPr b="1" sz="1700">
              <a:solidFill>
                <a:srgbClr val="000000"/>
              </a:solidFill>
            </a:endParaRPr>
          </a:p>
        </p:txBody>
      </p:sp>
      <p:pic>
        <p:nvPicPr>
          <p:cNvPr id="554" name="Google Shape;55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725" y="1242800"/>
            <a:ext cx="5434547" cy="35958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1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múltiplos vieses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60" name="Google Shape;560;p81"/>
          <p:cNvSpPr txBox="1"/>
          <p:nvPr>
            <p:ph idx="1" type="body"/>
          </p:nvPr>
        </p:nvSpPr>
        <p:spPr>
          <a:xfrm>
            <a:off x="170125" y="67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Exemplo de pessoas geradas para um(a) </a:t>
            </a:r>
            <a:r>
              <a:rPr b="1" lang="pt-BR" sz="1700">
                <a:solidFill>
                  <a:srgbClr val="000000"/>
                </a:solidFill>
              </a:rPr>
              <a:t>Assistente Social</a:t>
            </a:r>
            <a:endParaRPr b="1" sz="1700">
              <a:solidFill>
                <a:srgbClr val="000000"/>
              </a:solidFill>
            </a:endParaRPr>
          </a:p>
        </p:txBody>
      </p:sp>
      <p:pic>
        <p:nvPicPr>
          <p:cNvPr id="561" name="Google Shape;56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938" y="1242800"/>
            <a:ext cx="5420116" cy="35959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que é ética?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208475" y="861050"/>
            <a:ext cx="83196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</a:pPr>
            <a:r>
              <a:rPr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Conjunto de valores morais e princípios que orientam a conduta humana em uma sociedade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○"/>
            </a:pPr>
            <a:r>
              <a:rPr b="1"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Fundamental para convivência em sociedade</a:t>
            </a:r>
            <a:endParaRPr b="1"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262650" y="1895850"/>
            <a:ext cx="82653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7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Ética x Moral</a:t>
            </a:r>
            <a:endParaRPr b="1" sz="17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</a:pPr>
            <a:r>
              <a:rPr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Ambas lidam com certo e errado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</a:pPr>
            <a:r>
              <a:rPr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moral são regras individuais/pessoais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○"/>
            </a:pPr>
            <a:r>
              <a:rPr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É o que fundamenta a ética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</a:pPr>
            <a:r>
              <a:rPr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ética é algo coletivo, guiada pela </a:t>
            </a:r>
            <a:r>
              <a:rPr b="1"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cultura de uma sociedade</a:t>
            </a:r>
            <a:endParaRPr b="1"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○"/>
            </a:pPr>
            <a:r>
              <a:rPr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Construída a partir de vários valores morais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○"/>
            </a:pPr>
            <a:r>
              <a:rPr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Pode mudar de acordo com a visão da sociedade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</a:pPr>
            <a:r>
              <a:rPr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filosofia vem debatendo o tema ao longo dos milênios!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2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múltiplos vieses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67" name="Google Shape;567;p82"/>
          <p:cNvSpPr txBox="1"/>
          <p:nvPr>
            <p:ph idx="1" type="body"/>
          </p:nvPr>
        </p:nvSpPr>
        <p:spPr>
          <a:xfrm>
            <a:off x="170125" y="67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Exemplo de pessoas geradas para um(a) </a:t>
            </a:r>
            <a:r>
              <a:rPr b="1" lang="pt-BR" sz="1700">
                <a:solidFill>
                  <a:srgbClr val="000000"/>
                </a:solidFill>
              </a:rPr>
              <a:t>Caixa de Supermercado</a:t>
            </a:r>
            <a:endParaRPr b="1" sz="1700">
              <a:solidFill>
                <a:srgbClr val="000000"/>
              </a:solidFill>
            </a:endParaRPr>
          </a:p>
        </p:txBody>
      </p:sp>
      <p:pic>
        <p:nvPicPr>
          <p:cNvPr id="568" name="Google Shape;5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675" y="1171875"/>
            <a:ext cx="5434656" cy="35958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3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múltiplos vieses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74" name="Google Shape;574;p83"/>
          <p:cNvSpPr txBox="1"/>
          <p:nvPr>
            <p:ph idx="1" type="body"/>
          </p:nvPr>
        </p:nvSpPr>
        <p:spPr>
          <a:xfrm>
            <a:off x="170125" y="67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Exemplo de pessoas geradas para um(a) </a:t>
            </a:r>
            <a:r>
              <a:rPr b="1" lang="pt-BR" sz="1700">
                <a:solidFill>
                  <a:srgbClr val="000000"/>
                </a:solidFill>
              </a:rPr>
              <a:t>Engenheiro(a)</a:t>
            </a:r>
            <a:endParaRPr b="1" sz="1700">
              <a:solidFill>
                <a:srgbClr val="000000"/>
              </a:solidFill>
            </a:endParaRPr>
          </a:p>
        </p:txBody>
      </p:sp>
      <p:pic>
        <p:nvPicPr>
          <p:cNvPr id="575" name="Google Shape;57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538" y="1242800"/>
            <a:ext cx="5374825" cy="35959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4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múltiplos vieses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81" name="Google Shape;581;p84"/>
          <p:cNvSpPr txBox="1"/>
          <p:nvPr>
            <p:ph idx="1" type="body"/>
          </p:nvPr>
        </p:nvSpPr>
        <p:spPr>
          <a:xfrm>
            <a:off x="170125" y="67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Exemplo de pessoas geradas para um(a) </a:t>
            </a:r>
            <a:r>
              <a:rPr b="1" lang="pt-BR" sz="1700">
                <a:solidFill>
                  <a:srgbClr val="000000"/>
                </a:solidFill>
              </a:rPr>
              <a:t>Traficante</a:t>
            </a:r>
            <a:r>
              <a:rPr b="1" lang="pt-BR" sz="1700">
                <a:solidFill>
                  <a:srgbClr val="000000"/>
                </a:solidFill>
              </a:rPr>
              <a:t>(a)</a:t>
            </a:r>
            <a:endParaRPr b="1" sz="1700">
              <a:solidFill>
                <a:srgbClr val="000000"/>
              </a:solidFill>
            </a:endParaRPr>
          </a:p>
        </p:txBody>
      </p:sp>
      <p:pic>
        <p:nvPicPr>
          <p:cNvPr id="582" name="Google Shape;58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788" y="1242800"/>
            <a:ext cx="5415284" cy="35959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5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múltiplos vieses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88" name="Google Shape;588;p85"/>
          <p:cNvSpPr txBox="1"/>
          <p:nvPr>
            <p:ph idx="1" type="body"/>
          </p:nvPr>
        </p:nvSpPr>
        <p:spPr>
          <a:xfrm>
            <a:off x="170125" y="67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Exemplo de pessoas geradas para um(a) </a:t>
            </a:r>
            <a:r>
              <a:rPr b="1" lang="pt-BR" sz="1700">
                <a:solidFill>
                  <a:srgbClr val="000000"/>
                </a:solidFill>
              </a:rPr>
              <a:t>Terrorista</a:t>
            </a:r>
            <a:r>
              <a:rPr b="1" lang="pt-BR" sz="1700">
                <a:solidFill>
                  <a:srgbClr val="000000"/>
                </a:solidFill>
              </a:rPr>
              <a:t>(a)</a:t>
            </a:r>
            <a:endParaRPr b="1" sz="1700">
              <a:solidFill>
                <a:srgbClr val="000000"/>
              </a:solidFill>
            </a:endParaRPr>
          </a:p>
        </p:txBody>
      </p:sp>
      <p:pic>
        <p:nvPicPr>
          <p:cNvPr id="589" name="Google Shape;58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850" y="1207925"/>
            <a:ext cx="5465767" cy="35958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6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Desafios técnicos: múltiplos vieses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95" name="Google Shape;595;p86"/>
          <p:cNvSpPr txBox="1"/>
          <p:nvPr>
            <p:ph idx="1" type="body"/>
          </p:nvPr>
        </p:nvSpPr>
        <p:spPr>
          <a:xfrm>
            <a:off x="170125" y="67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Exemplo de pessoas geradas para um(a) </a:t>
            </a:r>
            <a:r>
              <a:rPr b="1" lang="pt-BR" sz="1700">
                <a:solidFill>
                  <a:srgbClr val="000000"/>
                </a:solidFill>
              </a:rPr>
              <a:t>Terrorista(a)</a:t>
            </a:r>
            <a:endParaRPr b="1" sz="1700">
              <a:solidFill>
                <a:srgbClr val="000000"/>
              </a:solidFill>
            </a:endParaRPr>
          </a:p>
        </p:txBody>
      </p:sp>
      <p:pic>
        <p:nvPicPr>
          <p:cNvPr id="596" name="Google Shape;59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850" y="1207925"/>
            <a:ext cx="5465767" cy="35958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7" name="Google Shape;597;p86"/>
          <p:cNvSpPr/>
          <p:nvPr/>
        </p:nvSpPr>
        <p:spPr>
          <a:xfrm>
            <a:off x="5136300" y="1945025"/>
            <a:ext cx="3547200" cy="179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Open Sans"/>
                <a:ea typeface="Open Sans"/>
                <a:cs typeface="Open Sans"/>
                <a:sym typeface="Open Sans"/>
              </a:rPr>
              <a:t>A IA é totalmente enviesada por quem a construiu!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7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/>
              <a:t>V</a:t>
            </a:r>
            <a:r>
              <a:rPr b="1" lang="pt-BR" sz="4400"/>
              <a:t>iés Geopolítico</a:t>
            </a:r>
            <a:endParaRPr b="1" sz="44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8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Viés Geopolítico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08" name="Google Shape;608;p88"/>
          <p:cNvSpPr txBox="1"/>
          <p:nvPr>
            <p:ph idx="1" type="body"/>
          </p:nvPr>
        </p:nvSpPr>
        <p:spPr>
          <a:xfrm>
            <a:off x="170125" y="670100"/>
            <a:ext cx="8520600" cy="12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Basicamente, IAs possuem algum nível de viés. Ponto.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pt-BR" sz="1700">
                <a:solidFill>
                  <a:srgbClr val="000000"/>
                </a:solidFill>
              </a:rPr>
              <a:t>Quem a produz tem controle sobre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E essa discussão se intensificou nas últimas semanas: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609" name="Google Shape;60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700" y="1877700"/>
            <a:ext cx="5458845" cy="3070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9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Viés Geopolítico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15" name="Google Shape;615;p89"/>
          <p:cNvSpPr txBox="1"/>
          <p:nvPr>
            <p:ph idx="1" type="body"/>
          </p:nvPr>
        </p:nvSpPr>
        <p:spPr>
          <a:xfrm>
            <a:off x="170125" y="670100"/>
            <a:ext cx="8520600" cy="10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Mas, existe todo um jogo de interesse por trás!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pt-BR" sz="1700">
                <a:solidFill>
                  <a:srgbClr val="000000"/>
                </a:solidFill>
              </a:rPr>
              <a:t>Que envolve </a:t>
            </a:r>
            <a:r>
              <a:rPr b="1" lang="pt-BR" sz="1700">
                <a:solidFill>
                  <a:srgbClr val="000000"/>
                </a:solidFill>
              </a:rPr>
              <a:t>geopolítica</a:t>
            </a:r>
            <a:r>
              <a:rPr lang="pt-BR" sz="1700">
                <a:solidFill>
                  <a:srgbClr val="000000"/>
                </a:solidFill>
              </a:rPr>
              <a:t>!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Vide o post no blog do CEO da Antrophic AI, Dario Amodei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616" name="Google Shape;61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650" y="2147975"/>
            <a:ext cx="3870174" cy="1866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7" name="Google Shape;617;p89"/>
          <p:cNvSpPr txBox="1"/>
          <p:nvPr/>
        </p:nvSpPr>
        <p:spPr>
          <a:xfrm>
            <a:off x="697738" y="40987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4"/>
              </a:rPr>
              <a:t>https://darioamodei.com/on-deepseek-and-export-controls</a:t>
            </a:r>
            <a:endParaRPr sz="800"/>
          </a:p>
        </p:txBody>
      </p:sp>
      <p:sp>
        <p:nvSpPr>
          <p:cNvPr id="618" name="Google Shape;618;p89"/>
          <p:cNvSpPr txBox="1"/>
          <p:nvPr>
            <p:ph idx="1" type="body"/>
          </p:nvPr>
        </p:nvSpPr>
        <p:spPr>
          <a:xfrm>
            <a:off x="4333600" y="2147975"/>
            <a:ext cx="4536000" cy="24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1" lang="pt-BR" sz="1700">
                <a:solidFill>
                  <a:srgbClr val="000000"/>
                </a:solidFill>
              </a:rPr>
              <a:t>Em resumo:</a:t>
            </a:r>
            <a:endParaRPr b="1" sz="1700">
              <a:solidFill>
                <a:srgbClr val="000000"/>
              </a:solidFill>
            </a:endParaRPr>
          </a:p>
          <a:p>
            <a:pPr indent="-3365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pt-BR" sz="1700">
                <a:solidFill>
                  <a:srgbClr val="000000"/>
                </a:solidFill>
              </a:rPr>
              <a:t>IA é sobre dominação mundial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pt-BR" sz="1700">
                <a:solidFill>
                  <a:srgbClr val="000000"/>
                </a:solidFill>
              </a:rPr>
              <a:t>O mundo precisa ficar unipolar com EUA na liderança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pt-BR" sz="1700">
                <a:solidFill>
                  <a:srgbClr val="000000"/>
                </a:solidFill>
              </a:rPr>
              <a:t>Sancionar a China é o caminho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pt-BR" sz="1700">
                <a:solidFill>
                  <a:srgbClr val="000000"/>
                </a:solidFill>
              </a:rPr>
              <a:t>China tem potencial maior de direcionar esforços para bater os EUA</a:t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0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Viés Geopolítico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24" name="Google Shape;624;p90"/>
          <p:cNvSpPr txBox="1"/>
          <p:nvPr>
            <p:ph idx="1" type="body"/>
          </p:nvPr>
        </p:nvSpPr>
        <p:spPr>
          <a:xfrm>
            <a:off x="170125" y="670100"/>
            <a:ext cx="8520600" cy="10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Mas, existe todo um jogo de interesse por trás!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pt-BR" sz="1700">
                <a:solidFill>
                  <a:srgbClr val="000000"/>
                </a:solidFill>
              </a:rPr>
              <a:t>Que envolve </a:t>
            </a:r>
            <a:r>
              <a:rPr b="1" lang="pt-BR" sz="1700">
                <a:solidFill>
                  <a:srgbClr val="000000"/>
                </a:solidFill>
              </a:rPr>
              <a:t>geopolítica</a:t>
            </a:r>
            <a:r>
              <a:rPr lang="pt-BR" sz="1700">
                <a:solidFill>
                  <a:srgbClr val="000000"/>
                </a:solidFill>
              </a:rPr>
              <a:t>!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Vide o post no blog do CEO da Antrophic AI, Dario Amodei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625" name="Google Shape;62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200" y="1720025"/>
            <a:ext cx="2903649" cy="31698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1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Viés Geopolítico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31" name="Google Shape;631;p91"/>
          <p:cNvSpPr txBox="1"/>
          <p:nvPr>
            <p:ph idx="1" type="body"/>
          </p:nvPr>
        </p:nvSpPr>
        <p:spPr>
          <a:xfrm>
            <a:off x="170125" y="670100"/>
            <a:ext cx="4659300" cy="10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Além disso, existe “preocupação” com a questão dos dados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pt-BR" sz="1700">
                <a:solidFill>
                  <a:srgbClr val="000000"/>
                </a:solidFill>
              </a:rPr>
              <a:t>Mas, ela parece ser seletiva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632" name="Google Shape;63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6625" y="788050"/>
            <a:ext cx="3331200" cy="42080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que é ética?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050" y="1552325"/>
            <a:ext cx="3331550" cy="33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/>
          <p:nvPr/>
        </p:nvSpPr>
        <p:spPr>
          <a:xfrm>
            <a:off x="4077600" y="264675"/>
            <a:ext cx="4770900" cy="3538800"/>
          </a:xfrm>
          <a:prstGeom prst="wedgeEllipseCallout">
            <a:avLst>
              <a:gd fmla="val -40378" name="adj1"/>
              <a:gd fmla="val 47478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Moralidade é a mesma coisa que obediência à lei. Moralidade nada mais é do que um acordo cínico entre vilões. A sociedade só vive sob um contrato.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/>
        </p:nvSpPr>
        <p:spPr>
          <a:xfrm>
            <a:off x="4273800" y="4497875"/>
            <a:ext cx="34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Thomas Hobbes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(1588-1679)</a:t>
            </a:r>
            <a:endParaRPr sz="11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92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Viés Geopolítico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38" name="Google Shape;638;p92"/>
          <p:cNvSpPr txBox="1"/>
          <p:nvPr>
            <p:ph idx="1" type="body"/>
          </p:nvPr>
        </p:nvSpPr>
        <p:spPr>
          <a:xfrm>
            <a:off x="170125" y="670100"/>
            <a:ext cx="4659300" cy="10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Além disso, existe “preocupação” com a questão dos dados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pt-BR" sz="1700">
                <a:solidFill>
                  <a:srgbClr val="000000"/>
                </a:solidFill>
              </a:rPr>
              <a:t>Mas, ela parece ser seletiva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639" name="Google Shape;63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388" y="1965351"/>
            <a:ext cx="4185124" cy="2352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3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Viés Geopolítico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45" name="Google Shape;645;p93"/>
          <p:cNvSpPr txBox="1"/>
          <p:nvPr>
            <p:ph idx="1" type="body"/>
          </p:nvPr>
        </p:nvSpPr>
        <p:spPr>
          <a:xfrm>
            <a:off x="170125" y="670100"/>
            <a:ext cx="8239200" cy="10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O viés de modelos de linguagem podem ser direcionados: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646" name="Google Shape;64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725" y="1457250"/>
            <a:ext cx="6540000" cy="15623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94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Viés Geopolítico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52" name="Google Shape;652;p94"/>
          <p:cNvSpPr txBox="1"/>
          <p:nvPr>
            <p:ph idx="1" type="body"/>
          </p:nvPr>
        </p:nvSpPr>
        <p:spPr>
          <a:xfrm>
            <a:off x="170125" y="670100"/>
            <a:ext cx="8239200" cy="10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O viés de modelos de linguagem podem ser direcionados: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653" name="Google Shape;65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375" y="1198325"/>
            <a:ext cx="4443149" cy="35873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5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Viés Geopolítico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59" name="Google Shape;659;p95"/>
          <p:cNvSpPr txBox="1"/>
          <p:nvPr>
            <p:ph idx="1" type="body"/>
          </p:nvPr>
        </p:nvSpPr>
        <p:spPr>
          <a:xfrm>
            <a:off x="170125" y="670100"/>
            <a:ext cx="3651000" cy="10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Mas, existe o </a:t>
            </a:r>
            <a:r>
              <a:rPr b="1" lang="pt-BR" sz="1700">
                <a:solidFill>
                  <a:srgbClr val="000000"/>
                </a:solidFill>
              </a:rPr>
              <a:t>soft</a:t>
            </a:r>
            <a:r>
              <a:rPr lang="pt-BR" sz="1700">
                <a:solidFill>
                  <a:srgbClr val="000000"/>
                </a:solidFill>
              </a:rPr>
              <a:t> e </a:t>
            </a:r>
            <a:r>
              <a:rPr b="1" lang="pt-BR" sz="1700">
                <a:solidFill>
                  <a:srgbClr val="000000"/>
                </a:solidFill>
              </a:rPr>
              <a:t>hard</a:t>
            </a:r>
            <a:r>
              <a:rPr lang="pt-BR" sz="1700">
                <a:solidFill>
                  <a:srgbClr val="000000"/>
                </a:solidFill>
              </a:rPr>
              <a:t> viés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pt-BR" sz="1700">
                <a:solidFill>
                  <a:srgbClr val="000000"/>
                </a:solidFill>
              </a:rPr>
              <a:t>O soft é muito mais difícil de perceber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660" name="Google Shape;66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400" y="514501"/>
            <a:ext cx="4399301" cy="43085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6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Viés Geopolítico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666" name="Google Shape;66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113" y="758450"/>
            <a:ext cx="4351778" cy="4080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7" name="Google Shape;667;p96"/>
          <p:cNvSpPr txBox="1"/>
          <p:nvPr/>
        </p:nvSpPr>
        <p:spPr>
          <a:xfrm>
            <a:off x="2231650" y="4781400"/>
            <a:ext cx="4508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u="sng">
                <a:solidFill>
                  <a:schemeClr val="hlink"/>
                </a:solidFill>
                <a:hlinkClick r:id="rId4"/>
              </a:rPr>
              <a:t>https://www.infoq.com/news/2025/02/open-euro-llm/</a:t>
            </a:r>
            <a:endParaRPr sz="9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7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Viés Geopolítico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673" name="Google Shape;67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663" y="758450"/>
            <a:ext cx="3883675" cy="4080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4" name="Google Shape;674;p97"/>
          <p:cNvSpPr txBox="1"/>
          <p:nvPr/>
        </p:nvSpPr>
        <p:spPr>
          <a:xfrm>
            <a:off x="-205637" y="4794350"/>
            <a:ext cx="673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 u="sng">
                <a:solidFill>
                  <a:schemeClr val="hlink"/>
                </a:solidFill>
                <a:hlinkClick r:id="rId4"/>
              </a:rPr>
              <a:t>https://www.cnnbrasil.com.br/economia/macroeconomia/ue-estabelece-diretrizes-sobre-uso-indevido-de-ia/</a:t>
            </a:r>
            <a:endParaRPr sz="500"/>
          </a:p>
        </p:txBody>
      </p:sp>
      <p:sp>
        <p:nvSpPr>
          <p:cNvPr id="675" name="Google Shape;675;p97"/>
          <p:cNvSpPr txBox="1"/>
          <p:nvPr/>
        </p:nvSpPr>
        <p:spPr>
          <a:xfrm>
            <a:off x="5638650" y="1699700"/>
            <a:ext cx="3000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50">
                <a:solidFill>
                  <a:srgbClr val="282828"/>
                </a:solidFill>
                <a:highlight>
                  <a:srgbClr val="FAFAFA"/>
                </a:highlight>
              </a:rPr>
              <a:t>“</a:t>
            </a:r>
            <a:r>
              <a:rPr i="1" lang="pt-BR" sz="1350">
                <a:solidFill>
                  <a:srgbClr val="282828"/>
                </a:solidFill>
                <a:highlight>
                  <a:srgbClr val="FAFAFA"/>
                </a:highlight>
              </a:rPr>
              <a:t>Empregadores serão proibidos de usar inteligência artificial para monitorar as emoções de seus funcionários e os sites não poderão usá-la para induzir os usuários a gastar dinheiro, determinam diretrizes de IA da União Europeia anunciadas nesta terça-feira (4).”</a:t>
            </a:r>
            <a:endParaRPr i="1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/>
              <a:t>Exemplo</a:t>
            </a:r>
            <a:r>
              <a:rPr b="1" lang="pt-BR" sz="4400"/>
              <a:t>s</a:t>
            </a:r>
            <a:r>
              <a:rPr b="1" lang="pt-BR" sz="4400"/>
              <a:t> de mau uso de IA</a:t>
            </a:r>
            <a:endParaRPr b="1" sz="44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99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Exemplos de mau uso de IA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86" name="Google Shape;686;p99"/>
          <p:cNvSpPr txBox="1"/>
          <p:nvPr>
            <p:ph idx="1" type="body"/>
          </p:nvPr>
        </p:nvSpPr>
        <p:spPr>
          <a:xfrm>
            <a:off x="162925" y="871800"/>
            <a:ext cx="8520600" cy="39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Começando por um dos exemplos mais bizarros que aconteceu em um passado recentemente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Um grupo de programadores criaram um aplicativo que cria imagens falsas de mulheres nuas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687" name="Google Shape;68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900" y="2251925"/>
            <a:ext cx="3786800" cy="25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0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Exemplos de mau uso de IA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93" name="Google Shape;693;p100"/>
          <p:cNvSpPr txBox="1"/>
          <p:nvPr>
            <p:ph idx="1" type="body"/>
          </p:nvPr>
        </p:nvSpPr>
        <p:spPr>
          <a:xfrm>
            <a:off x="162925" y="871800"/>
            <a:ext cx="8520600" cy="39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O app utiliza uma técnica que se tornou bem famosa atualmente: as </a:t>
            </a:r>
            <a:r>
              <a:rPr b="1" lang="pt-BR">
                <a:solidFill>
                  <a:srgbClr val="000000"/>
                </a:solidFill>
              </a:rPr>
              <a:t>deep fakes</a:t>
            </a:r>
            <a:endParaRPr b="1">
              <a:solidFill>
                <a:srgbClr val="000000"/>
              </a:solidFill>
            </a:endParaRPr>
          </a:p>
          <a:p>
            <a:pPr indent="-3429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pt-BR" sz="1800">
                <a:solidFill>
                  <a:srgbClr val="000000"/>
                </a:solidFill>
              </a:rPr>
              <a:t>E perceba que não é só para rosto que ela serve</a:t>
            </a:r>
            <a:endParaRPr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O problema aqui envolve ética e, inclusive, legislação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pt-BR" sz="1800">
                <a:solidFill>
                  <a:srgbClr val="000000"/>
                </a:solidFill>
              </a:rPr>
              <a:t>A tecnologia tem potencial de prejudicar a imagem de uma pessoa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Na época, houve uma reação enérgica da comunidade mundial da área e o app foi retirado do ar</a:t>
            </a:r>
            <a:endParaRPr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Esse é um exemplo clássico de algo que não faz o menor sentido de existir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1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Exemplos de mau uso de IA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99" name="Google Shape;699;p101"/>
          <p:cNvSpPr txBox="1"/>
          <p:nvPr>
            <p:ph idx="1" type="body"/>
          </p:nvPr>
        </p:nvSpPr>
        <p:spPr>
          <a:xfrm>
            <a:off x="162925" y="871800"/>
            <a:ext cx="85206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pt-BR" sz="2000">
                <a:solidFill>
                  <a:srgbClr val="000000"/>
                </a:solidFill>
              </a:rPr>
              <a:t>Gerar imagens </a:t>
            </a:r>
            <a:r>
              <a:rPr i="1" lang="pt-BR" sz="2000">
                <a:solidFill>
                  <a:srgbClr val="000000"/>
                </a:solidFill>
              </a:rPr>
              <a:t>fakes</a:t>
            </a:r>
            <a:r>
              <a:rPr lang="pt-BR" sz="2000">
                <a:solidFill>
                  <a:srgbClr val="000000"/>
                </a:solidFill>
              </a:rPr>
              <a:t> para </a:t>
            </a:r>
            <a:r>
              <a:rPr i="1" lang="pt-BR" sz="2000">
                <a:solidFill>
                  <a:srgbClr val="000000"/>
                </a:solidFill>
              </a:rPr>
              <a:t>farmar</a:t>
            </a:r>
            <a:r>
              <a:rPr lang="pt-BR" sz="2000">
                <a:solidFill>
                  <a:srgbClr val="000000"/>
                </a:solidFill>
              </a:rPr>
              <a:t> likes em redes sociais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700" name="Google Shape;70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50" y="1409400"/>
            <a:ext cx="2690096" cy="34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1233" y="1409400"/>
            <a:ext cx="2743440" cy="34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0248" y="1409400"/>
            <a:ext cx="2743440" cy="34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que é ética?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600" y="1618750"/>
            <a:ext cx="2286000" cy="29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1554525" y="4626325"/>
            <a:ext cx="34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Nicolau Maquiavel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(1469-1527)</a:t>
            </a:r>
            <a:endParaRPr sz="1100"/>
          </a:p>
        </p:txBody>
      </p:sp>
      <p:sp>
        <p:nvSpPr>
          <p:cNvPr id="121" name="Google Shape;121;p21"/>
          <p:cNvSpPr/>
          <p:nvPr/>
        </p:nvSpPr>
        <p:spPr>
          <a:xfrm>
            <a:off x="4513950" y="729675"/>
            <a:ext cx="3906000" cy="1988700"/>
          </a:xfrm>
          <a:prstGeom prst="wedgeRoundRectCallout">
            <a:avLst>
              <a:gd fmla="val -37179" name="adj1"/>
              <a:gd fmla="val 67987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Moralidade e política não devem se misturar. De um governante bem-sucedido sempre será exigido que engane, minta, descumpra promessas e até mate.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02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Exemplos de mau uso de IA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08" name="Google Shape;708;p102"/>
          <p:cNvSpPr txBox="1"/>
          <p:nvPr>
            <p:ph idx="1" type="body"/>
          </p:nvPr>
        </p:nvSpPr>
        <p:spPr>
          <a:xfrm>
            <a:off x="162925" y="871800"/>
            <a:ext cx="85206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pt-BR" sz="2000">
                <a:solidFill>
                  <a:srgbClr val="000000"/>
                </a:solidFill>
              </a:rPr>
              <a:t>Gerar imagens </a:t>
            </a:r>
            <a:r>
              <a:rPr i="1" lang="pt-BR" sz="2000">
                <a:solidFill>
                  <a:srgbClr val="000000"/>
                </a:solidFill>
              </a:rPr>
              <a:t>fakes</a:t>
            </a:r>
            <a:r>
              <a:rPr lang="pt-BR" sz="2000">
                <a:solidFill>
                  <a:srgbClr val="000000"/>
                </a:solidFill>
              </a:rPr>
              <a:t> para </a:t>
            </a:r>
            <a:r>
              <a:rPr i="1" lang="pt-BR" sz="2000">
                <a:solidFill>
                  <a:srgbClr val="000000"/>
                </a:solidFill>
              </a:rPr>
              <a:t>farmar</a:t>
            </a:r>
            <a:r>
              <a:rPr lang="pt-BR" sz="2000">
                <a:solidFill>
                  <a:srgbClr val="000000"/>
                </a:solidFill>
              </a:rPr>
              <a:t> likes em redes sociais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709" name="Google Shape;70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650" y="1654800"/>
            <a:ext cx="2194025" cy="274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9025" y="1654788"/>
            <a:ext cx="2194025" cy="2742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5401" y="1894075"/>
            <a:ext cx="4026150" cy="2263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3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Exemplos de mau uso de IA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17" name="Google Shape;717;p103"/>
          <p:cNvSpPr txBox="1"/>
          <p:nvPr>
            <p:ph idx="1" type="body"/>
          </p:nvPr>
        </p:nvSpPr>
        <p:spPr>
          <a:xfrm>
            <a:off x="162925" y="871800"/>
            <a:ext cx="85206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pt-BR" sz="2000">
                <a:solidFill>
                  <a:srgbClr val="000000"/>
                </a:solidFill>
              </a:rPr>
              <a:t>Gerar imagens </a:t>
            </a:r>
            <a:r>
              <a:rPr i="1" lang="pt-BR" sz="2000">
                <a:solidFill>
                  <a:srgbClr val="000000"/>
                </a:solidFill>
              </a:rPr>
              <a:t>fakes</a:t>
            </a:r>
            <a:r>
              <a:rPr lang="pt-BR" sz="2000">
                <a:solidFill>
                  <a:srgbClr val="000000"/>
                </a:solidFill>
              </a:rPr>
              <a:t> para </a:t>
            </a:r>
            <a:r>
              <a:rPr i="1" lang="pt-BR" sz="2000">
                <a:solidFill>
                  <a:srgbClr val="000000"/>
                </a:solidFill>
              </a:rPr>
              <a:t>farmar</a:t>
            </a:r>
            <a:r>
              <a:rPr lang="pt-BR" sz="2000">
                <a:solidFill>
                  <a:srgbClr val="000000"/>
                </a:solidFill>
              </a:rPr>
              <a:t> likes em redes sociais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718" name="Google Shape;71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075" y="1409400"/>
            <a:ext cx="3984826" cy="3429301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03"/>
          <p:cNvSpPr txBox="1"/>
          <p:nvPr/>
        </p:nvSpPr>
        <p:spPr>
          <a:xfrm>
            <a:off x="1921988" y="4748975"/>
            <a:ext cx="491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https://x.com/i/grok/share/KQLkIvLSiFJwQ0D9s6Jxan6OL</a:t>
            </a:r>
            <a:endParaRPr sz="11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4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Exemplos de mau uso de IA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25" name="Google Shape;725;p104"/>
          <p:cNvSpPr txBox="1"/>
          <p:nvPr>
            <p:ph idx="1" type="body"/>
          </p:nvPr>
        </p:nvSpPr>
        <p:spPr>
          <a:xfrm>
            <a:off x="162925" y="871800"/>
            <a:ext cx="85206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pt-BR" sz="2000">
                <a:solidFill>
                  <a:srgbClr val="000000"/>
                </a:solidFill>
              </a:rPr>
              <a:t>Gerar imagens </a:t>
            </a:r>
            <a:r>
              <a:rPr i="1" lang="pt-BR" sz="2000">
                <a:solidFill>
                  <a:srgbClr val="000000"/>
                </a:solidFill>
              </a:rPr>
              <a:t>fakes</a:t>
            </a:r>
            <a:r>
              <a:rPr lang="pt-BR" sz="2000">
                <a:solidFill>
                  <a:srgbClr val="000000"/>
                </a:solidFill>
              </a:rPr>
              <a:t> para </a:t>
            </a:r>
            <a:r>
              <a:rPr i="1" lang="pt-BR" sz="2000">
                <a:solidFill>
                  <a:srgbClr val="000000"/>
                </a:solidFill>
              </a:rPr>
              <a:t>farmar</a:t>
            </a:r>
            <a:r>
              <a:rPr lang="pt-BR" sz="2000">
                <a:solidFill>
                  <a:srgbClr val="000000"/>
                </a:solidFill>
              </a:rPr>
              <a:t> likes em redes sociais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726" name="Google Shape;72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425" y="1522750"/>
            <a:ext cx="4984090" cy="3429299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104"/>
          <p:cNvSpPr/>
          <p:nvPr/>
        </p:nvSpPr>
        <p:spPr>
          <a:xfrm>
            <a:off x="1961275" y="2768450"/>
            <a:ext cx="4814400" cy="1874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500">
                <a:solidFill>
                  <a:schemeClr val="lt1"/>
                </a:solidFill>
              </a:rPr>
              <a:t>CENSURADO</a:t>
            </a:r>
            <a:endParaRPr b="1"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5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Exemplos de mau uso de IA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33" name="Google Shape;733;p105"/>
          <p:cNvSpPr txBox="1"/>
          <p:nvPr>
            <p:ph idx="1" type="body"/>
          </p:nvPr>
        </p:nvSpPr>
        <p:spPr>
          <a:xfrm>
            <a:off x="162925" y="871800"/>
            <a:ext cx="85206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pt-BR" sz="2000">
                <a:solidFill>
                  <a:srgbClr val="000000"/>
                </a:solidFill>
              </a:rPr>
              <a:t>Gerar imagens </a:t>
            </a:r>
            <a:r>
              <a:rPr i="1" lang="pt-BR" sz="2000">
                <a:solidFill>
                  <a:srgbClr val="000000"/>
                </a:solidFill>
              </a:rPr>
              <a:t>fakes</a:t>
            </a:r>
            <a:r>
              <a:rPr lang="pt-BR" sz="2000">
                <a:solidFill>
                  <a:srgbClr val="000000"/>
                </a:solidFill>
              </a:rPr>
              <a:t> para vender produtos (</a:t>
            </a:r>
            <a:r>
              <a:rPr i="1" lang="pt-BR" sz="2000">
                <a:solidFill>
                  <a:srgbClr val="000000"/>
                </a:solidFill>
              </a:rPr>
              <a:t>fakes</a:t>
            </a:r>
            <a:r>
              <a:rPr lang="pt-BR" sz="2000">
                <a:solidFill>
                  <a:srgbClr val="000000"/>
                </a:solidFill>
              </a:rPr>
              <a:t> ou não)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734" name="Google Shape;73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7075" y="1409400"/>
            <a:ext cx="2049152" cy="342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6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Exemplos de mau uso de IA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40" name="Google Shape;740;p106"/>
          <p:cNvSpPr txBox="1"/>
          <p:nvPr>
            <p:ph idx="1" type="body"/>
          </p:nvPr>
        </p:nvSpPr>
        <p:spPr>
          <a:xfrm>
            <a:off x="162925" y="871800"/>
            <a:ext cx="5937000" cy="3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i="1" lang="pt-BR">
                <a:solidFill>
                  <a:srgbClr val="000000"/>
                </a:solidFill>
              </a:rPr>
              <a:t>The most horrible model on the internet</a:t>
            </a:r>
            <a:endParaRPr b="1" i="1">
              <a:solidFill>
                <a:srgbClr val="000000"/>
              </a:solidFill>
            </a:endParaRPr>
          </a:p>
          <a:p>
            <a:pPr indent="-3429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pt-BR" sz="1800">
                <a:solidFill>
                  <a:srgbClr val="000000"/>
                </a:solidFill>
              </a:rPr>
              <a:t>Recentemente um Youtuber chamado Yannic Kilcher treinou uma IA com dados do 4Chan</a:t>
            </a:r>
            <a:endParaRPr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Essa IA aprendeu tudo de pior que a humanidade oferece</a:t>
            </a:r>
            <a:endParaRPr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Segundo ele, a intenção era educacional. Mas, novamente: 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b="1" lang="pt-BR" sz="1800">
                <a:solidFill>
                  <a:srgbClr val="000000"/>
                </a:solidFill>
              </a:rPr>
              <a:t>Qual é o objetivo de fazer algo do tipo?</a:t>
            </a:r>
            <a:endParaRPr b="1" sz="1800">
              <a:solidFill>
                <a:srgbClr val="000000"/>
              </a:solidFill>
            </a:endParaRPr>
          </a:p>
          <a:p>
            <a:pPr indent="-3429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b="1" lang="pt-BR" sz="1800">
                <a:solidFill>
                  <a:srgbClr val="000000"/>
                </a:solidFill>
              </a:rPr>
              <a:t>Qual benefício tal IA traz para sociedade?</a:t>
            </a:r>
            <a:endParaRPr b="1" sz="1800">
              <a:solidFill>
                <a:srgbClr val="000000"/>
              </a:solidFill>
            </a:endParaRPr>
          </a:p>
        </p:txBody>
      </p:sp>
      <p:pic>
        <p:nvPicPr>
          <p:cNvPr id="741" name="Google Shape;74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4025" y="1494850"/>
            <a:ext cx="2057400" cy="2190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07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Exemplos de mau uso de IA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47" name="Google Shape;747;p107"/>
          <p:cNvSpPr txBox="1"/>
          <p:nvPr>
            <p:ph idx="1" type="body"/>
          </p:nvPr>
        </p:nvSpPr>
        <p:spPr>
          <a:xfrm>
            <a:off x="162925" y="871800"/>
            <a:ext cx="841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1" lang="pt-BR" sz="1700">
                <a:solidFill>
                  <a:srgbClr val="000000"/>
                </a:solidFill>
              </a:rPr>
              <a:t>Por exemplo, olha o primeiro comentário do vídeo:</a:t>
            </a:r>
            <a:endParaRPr b="1" sz="1700">
              <a:solidFill>
                <a:srgbClr val="000000"/>
              </a:solidFill>
            </a:endParaRPr>
          </a:p>
        </p:txBody>
      </p:sp>
      <p:pic>
        <p:nvPicPr>
          <p:cNvPr id="748" name="Google Shape;74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175" y="1660650"/>
            <a:ext cx="6972300" cy="1333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08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Exemplos de mau uso de IA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54" name="Google Shape;754;p108"/>
          <p:cNvSpPr txBox="1"/>
          <p:nvPr>
            <p:ph idx="1" type="body"/>
          </p:nvPr>
        </p:nvSpPr>
        <p:spPr>
          <a:xfrm>
            <a:off x="162925" y="871800"/>
            <a:ext cx="841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1" lang="pt-BR" sz="1700">
                <a:solidFill>
                  <a:srgbClr val="000000"/>
                </a:solidFill>
              </a:rPr>
              <a:t>Algoritmos podem decidir quem vai viver (ou até maximizam a morte)</a:t>
            </a:r>
            <a:endParaRPr b="1" sz="1700">
              <a:solidFill>
                <a:srgbClr val="000000"/>
              </a:solidFill>
            </a:endParaRPr>
          </a:p>
        </p:txBody>
      </p:sp>
      <p:pic>
        <p:nvPicPr>
          <p:cNvPr id="755" name="Google Shape;75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522" y="1444500"/>
            <a:ext cx="6286950" cy="257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6" name="Google Shape;756;p108"/>
          <p:cNvSpPr txBox="1"/>
          <p:nvPr/>
        </p:nvSpPr>
        <p:spPr>
          <a:xfrm>
            <a:off x="2088900" y="4116300"/>
            <a:ext cx="496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https://oglobo.globo.com/opiniao/dorrit-harazim/coluna/2024/04/algoritmo-da-morte-ia-gerou-36-mil-alvos-humanos-a-eliminar-na-faixa-de-gaza.ghtml</a:t>
            </a:r>
            <a:endParaRPr sz="11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9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/>
              <a:t>O caso da Galactica AI</a:t>
            </a:r>
            <a:endParaRPr b="1" sz="4400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10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caso da Galactica AI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67" name="Google Shape;767;p110"/>
          <p:cNvSpPr txBox="1"/>
          <p:nvPr>
            <p:ph idx="1" type="body"/>
          </p:nvPr>
        </p:nvSpPr>
        <p:spPr>
          <a:xfrm>
            <a:off x="162925" y="871800"/>
            <a:ext cx="841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8453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b="1" lang="pt-BR" sz="1700">
                <a:solidFill>
                  <a:srgbClr val="000000"/>
                </a:solidFill>
              </a:rPr>
              <a:t>Semanas antes do lançamento do ChatGPT a Meta lançou o Galactica</a:t>
            </a:r>
            <a:endParaRPr b="1" sz="1700">
              <a:solidFill>
                <a:srgbClr val="000000"/>
              </a:solidFill>
            </a:endParaRPr>
          </a:p>
          <a:p>
            <a:pPr indent="-328453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pt-BR" sz="1700" u="sng">
                <a:solidFill>
                  <a:schemeClr val="hlink"/>
                </a:solidFill>
                <a:hlinkClick r:id="rId3"/>
              </a:rPr>
              <a:t>https://galactica.org/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768" name="Google Shape;768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2063" y="1557850"/>
            <a:ext cx="6661776" cy="27498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11"/>
          <p:cNvSpPr txBox="1"/>
          <p:nvPr>
            <p:ph type="title"/>
          </p:nvPr>
        </p:nvSpPr>
        <p:spPr>
          <a:xfrm>
            <a:off x="262650" y="185750"/>
            <a:ext cx="8520600" cy="5727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O caso da Galactica AI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74" name="Google Shape;774;p111"/>
          <p:cNvSpPr txBox="1"/>
          <p:nvPr>
            <p:ph idx="1" type="body"/>
          </p:nvPr>
        </p:nvSpPr>
        <p:spPr>
          <a:xfrm>
            <a:off x="162925" y="871800"/>
            <a:ext cx="8416800" cy="10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pt-BR" sz="1700">
                <a:solidFill>
                  <a:srgbClr val="000000"/>
                </a:solidFill>
              </a:rPr>
              <a:t>Era basicamente um modelo de chat como já conhecemos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pt-BR" sz="1700">
                <a:solidFill>
                  <a:srgbClr val="000000"/>
                </a:solidFill>
              </a:rPr>
              <a:t>Observe as limitações: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775" name="Google Shape;77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50" y="1955400"/>
            <a:ext cx="5432137" cy="28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